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2" r:id="rId12"/>
    <p:sldId id="271" r:id="rId13"/>
    <p:sldId id="270" r:id="rId14"/>
    <p:sldId id="269" r:id="rId15"/>
    <p:sldId id="267" r:id="rId16"/>
    <p:sldId id="27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2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12213-76F3-45E3-9E70-8A70592365FE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33837-CF6D-4AE4-ADA1-2866B50B90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12213-76F3-45E3-9E70-8A70592365FE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33837-CF6D-4AE4-ADA1-2866B50B90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12213-76F3-45E3-9E70-8A70592365FE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33837-CF6D-4AE4-ADA1-2866B50B90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12213-76F3-45E3-9E70-8A70592365FE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33837-CF6D-4AE4-ADA1-2866B50B90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12213-76F3-45E3-9E70-8A70592365FE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33837-CF6D-4AE4-ADA1-2866B50B90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12213-76F3-45E3-9E70-8A70592365FE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33837-CF6D-4AE4-ADA1-2866B50B90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12213-76F3-45E3-9E70-8A70592365FE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33837-CF6D-4AE4-ADA1-2866B50B90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12213-76F3-45E3-9E70-8A70592365FE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33837-CF6D-4AE4-ADA1-2866B50B90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12213-76F3-45E3-9E70-8A70592365FE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33837-CF6D-4AE4-ADA1-2866B50B90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12213-76F3-45E3-9E70-8A70592365FE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33837-CF6D-4AE4-ADA1-2866B50B90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12213-76F3-45E3-9E70-8A70592365FE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33837-CF6D-4AE4-ADA1-2866B50B90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12213-76F3-45E3-9E70-8A70592365FE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33837-CF6D-4AE4-ADA1-2866B50B905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Татьяна\Рабочий стол\Background Desain Presentasi Biru Orany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99592" y="1500174"/>
            <a:ext cx="69127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600" b="1" dirty="0" smtClean="0">
                <a:solidFill>
                  <a:schemeClr val="bg1"/>
                </a:solidFill>
              </a:rPr>
              <a:t>и </a:t>
            </a:r>
            <a:r>
              <a:rPr lang="ru-RU" sz="3600" b="1" dirty="0">
                <a:solidFill>
                  <a:srgbClr val="0070C0"/>
                </a:solidFill>
              </a:rPr>
              <a:t>О</a:t>
            </a:r>
            <a:r>
              <a:rPr lang="ru-RU" sz="3600" b="1" dirty="0" smtClean="0">
                <a:solidFill>
                  <a:srgbClr val="0070C0"/>
                </a:solidFill>
              </a:rPr>
              <a:t>собенности </a:t>
            </a:r>
            <a:r>
              <a:rPr lang="ru-RU" sz="3600" b="1" dirty="0">
                <a:solidFill>
                  <a:srgbClr val="0070C0"/>
                </a:solidFill>
              </a:rPr>
              <a:t>организации и проведения ЕГЭ – 2019 по английскому </a:t>
            </a:r>
            <a:r>
              <a:rPr lang="ru-RU" sz="3600" b="1" dirty="0" smtClean="0">
                <a:solidFill>
                  <a:srgbClr val="0070C0"/>
                </a:solidFill>
              </a:rPr>
              <a:t>языку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43240" y="4286256"/>
            <a:ext cx="51731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dirty="0" smtClean="0">
                <a:solidFill>
                  <a:srgbClr val="0070C0"/>
                </a:solidFill>
              </a:rPr>
              <a:t>Степанова Т.Ю..,</a:t>
            </a:r>
          </a:p>
          <a:p>
            <a:pPr algn="r"/>
            <a:r>
              <a:rPr lang="ru-RU" sz="2000" b="1" dirty="0" smtClean="0">
                <a:solidFill>
                  <a:srgbClr val="0070C0"/>
                </a:solidFill>
              </a:rPr>
              <a:t> МБОУ Школа № 16 </a:t>
            </a:r>
          </a:p>
          <a:p>
            <a:pPr algn="r"/>
            <a:r>
              <a:rPr lang="ru-RU" sz="2000" b="1" dirty="0" smtClean="0">
                <a:solidFill>
                  <a:srgbClr val="0070C0"/>
                </a:solidFill>
              </a:rPr>
              <a:t>г. Саров</a:t>
            </a:r>
            <a:endParaRPr lang="ru-RU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95536" y="709245"/>
            <a:ext cx="7776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Противоположная точка зрения: ПЧ, задание 40 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1484784"/>
            <a:ext cx="734481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CC66"/>
                </a:solidFill>
              </a:rPr>
              <a:t>Принцип «тезис – антитезис»: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bg1"/>
                </a:solidFill>
              </a:rPr>
              <a:t>Перед тем, как посетить какие-то исторические места (достопримечательности), следует почитать о них.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bg1"/>
                </a:solidFill>
              </a:rPr>
              <a:t>Покажи мне твою комнату и я скажу, кто ты.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bg1"/>
                </a:solidFill>
              </a:rPr>
              <a:t>Цифровая грамотность – ключ к успеху в любой профессии.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bg1"/>
                </a:solidFill>
              </a:rPr>
              <a:t>Дружба – величайший дар жизни.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bg1"/>
                </a:solidFill>
              </a:rPr>
              <a:t>Ранний выбор профессии – ключ к успеху.</a:t>
            </a:r>
          </a:p>
          <a:p>
            <a:pPr marL="285750" indent="-285750">
              <a:buFont typeface="Arial" pitchFamily="34" charset="0"/>
              <a:buChar char="•"/>
            </a:pPr>
            <a:endParaRPr lang="ru-RU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1428351"/>
              </p:ext>
            </p:extLst>
          </p:nvPr>
        </p:nvGraphicFramePr>
        <p:xfrm>
          <a:off x="457200" y="1600200"/>
          <a:ext cx="82296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-1626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79512" y="188640"/>
            <a:ext cx="87849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Уточнение критериев оценивания выполнения задания 40</a:t>
            </a:r>
            <a:endParaRPr lang="ru-RU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5514521"/>
              </p:ext>
            </p:extLst>
          </p:nvPr>
        </p:nvGraphicFramePr>
        <p:xfrm>
          <a:off x="251520" y="1196752"/>
          <a:ext cx="8496944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/>
                <a:gridCol w="4248472"/>
              </a:tblGrid>
              <a:tr h="116001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CC66"/>
                          </a:solidFill>
                        </a:rPr>
                        <a:t>2018</a:t>
                      </a:r>
                    </a:p>
                    <a:p>
                      <a:pPr algn="just"/>
                      <a:r>
                        <a:rPr lang="ru-RU" dirty="0" smtClean="0">
                          <a:solidFill>
                            <a:srgbClr val="FFCC66"/>
                          </a:solidFill>
                        </a:rPr>
                        <a:t>Задание выполнено не полностью: </a:t>
                      </a:r>
                      <a:r>
                        <a:rPr lang="ru-RU" dirty="0" smtClean="0"/>
                        <a:t>в содержании не раскрыты 1-2 аспекта или 3-4 аспекта содержания раскрыты не полно</a:t>
                      </a:r>
                      <a:r>
                        <a:rPr lang="ru-RU" baseline="0" dirty="0" smtClean="0"/>
                        <a:t> или неточно: имеются ошибки в стилевом оформлении речи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CC66"/>
                          </a:solidFill>
                        </a:rPr>
                        <a:t>2019</a:t>
                      </a:r>
                    </a:p>
                    <a:p>
                      <a:pPr algn="just"/>
                      <a:r>
                        <a:rPr lang="ru-RU" b="1" dirty="0" smtClean="0">
                          <a:solidFill>
                            <a:srgbClr val="FFCC66"/>
                          </a:solidFill>
                        </a:rPr>
                        <a:t>Задание выполнено не полностью</a:t>
                      </a:r>
                      <a:r>
                        <a:rPr lang="ru-RU" dirty="0" smtClean="0"/>
                        <a:t>: в содержании не раскрыты 1-2 аспекта, ИЛИ 3-4 аспекта содержания раскрыты неполно или неточно,</a:t>
                      </a:r>
                      <a:r>
                        <a:rPr lang="ru-RU" baseline="0" dirty="0" smtClean="0"/>
                        <a:t> ИЛИ 1 аспект не раскрыт, и 1-2 аспекта содержания раскрыты неполно или неточно; имеются ошибки в стилевом оформлении речи (допускаются 4 нарушения нейтрального стиля)</a:t>
                      </a:r>
                      <a:endParaRPr lang="ru-RU" dirty="0"/>
                    </a:p>
                  </a:txBody>
                  <a:tcPr/>
                </a:tc>
              </a:tr>
              <a:tr h="1160016">
                <a:tc>
                  <a:txBody>
                    <a:bodyPr/>
                    <a:lstStyle/>
                    <a:p>
                      <a:pPr algn="just"/>
                      <a:r>
                        <a:rPr lang="ru-RU" b="1" dirty="0" smtClean="0"/>
                        <a:t>Задание не выполнено: в содержании не раскрыты 3 и более аспектов, ИЛИ все аспекты раскрыты неполно или неточно; ИЛИ ответ не соответствует требуемому объему, ИЛИ более 30% ответа имеет</a:t>
                      </a:r>
                      <a:r>
                        <a:rPr lang="ru-RU" b="1" baseline="0" dirty="0" smtClean="0"/>
                        <a:t> непродуктивный характер (т.е. текстуально совпадает с опубликованным источником)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b="1" dirty="0" smtClean="0"/>
                        <a:t>Задание не выполнено: все случаи, не указанные в оценивании 1,2 и 3 балла,</a:t>
                      </a:r>
                      <a:r>
                        <a:rPr lang="ru-RU" b="1" baseline="0" dirty="0" smtClean="0"/>
                        <a:t> ИЛИ ответ не соответствует требуемому объему, ИЛИ более 30% ответа имеет непродуктивный характер (т.е. текстуально совпадает с опубликованным источником).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16887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763688" y="620688"/>
            <a:ext cx="52565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Замена формата в задании 40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1372126"/>
            <a:ext cx="727280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FFCC66"/>
                </a:solidFill>
              </a:rPr>
              <a:t>2018</a:t>
            </a:r>
          </a:p>
          <a:p>
            <a:pPr algn="just"/>
            <a:r>
              <a:rPr lang="ru-RU" sz="2000" b="1" dirty="0" smtClean="0">
                <a:solidFill>
                  <a:schemeClr val="bg1"/>
                </a:solidFill>
              </a:rPr>
              <a:t>Замена формата письменного высказывания «Мое мнение» форматом «За и против» – </a:t>
            </a:r>
            <a:r>
              <a:rPr lang="ru-RU" sz="2000" b="1" dirty="0" smtClean="0">
                <a:solidFill>
                  <a:srgbClr val="FFCC66"/>
                </a:solidFill>
              </a:rPr>
              <a:t>1 балл по РКЗ, </a:t>
            </a:r>
            <a:r>
              <a:rPr lang="ru-RU" sz="2000" b="1" dirty="0" smtClean="0">
                <a:solidFill>
                  <a:schemeClr val="bg1"/>
                </a:solidFill>
              </a:rPr>
              <a:t>однако если замена формата высказывания сопровождается другими недостатками (например, недостаточная аргументация или стилистические ошибки), то работа оценивается в </a:t>
            </a:r>
            <a:r>
              <a:rPr lang="ru-RU" sz="2000" b="1" dirty="0" smtClean="0">
                <a:solidFill>
                  <a:srgbClr val="FFCC66"/>
                </a:solidFill>
              </a:rPr>
              <a:t>0 баллов </a:t>
            </a:r>
            <a:r>
              <a:rPr lang="ru-RU" sz="2000" b="1" dirty="0" smtClean="0">
                <a:solidFill>
                  <a:schemeClr val="bg1"/>
                </a:solidFill>
              </a:rPr>
              <a:t>по критерию «Решение коммуникативной задачи».</a:t>
            </a:r>
          </a:p>
          <a:p>
            <a:pPr algn="just"/>
            <a:endParaRPr lang="ru-RU" sz="2000" b="1" dirty="0">
              <a:solidFill>
                <a:schemeClr val="bg1"/>
              </a:solidFill>
            </a:endParaRPr>
          </a:p>
          <a:p>
            <a:pPr algn="just"/>
            <a:r>
              <a:rPr lang="ru-RU" sz="2000" b="1" dirty="0" smtClean="0">
                <a:solidFill>
                  <a:srgbClr val="FFCC66"/>
                </a:solidFill>
              </a:rPr>
              <a:t>2019</a:t>
            </a:r>
          </a:p>
          <a:p>
            <a:pPr algn="just"/>
            <a:r>
              <a:rPr lang="ru-RU" sz="2000" b="1" dirty="0" smtClean="0">
                <a:solidFill>
                  <a:schemeClr val="bg1"/>
                </a:solidFill>
              </a:rPr>
              <a:t>Замена формата письменного высказывания «Мое мнение» форматом «За и против» – </a:t>
            </a:r>
            <a:r>
              <a:rPr lang="ru-RU" sz="2000" b="1" dirty="0" smtClean="0">
                <a:solidFill>
                  <a:srgbClr val="FFCC66"/>
                </a:solidFill>
              </a:rPr>
              <a:t>0 баллов по РКЗ, </a:t>
            </a:r>
            <a:r>
              <a:rPr lang="ru-RU" sz="2000" b="1" dirty="0" smtClean="0">
                <a:solidFill>
                  <a:schemeClr val="bg1"/>
                </a:solidFill>
              </a:rPr>
              <a:t>т.к. 3 и более аспектов не раскрыто</a:t>
            </a:r>
            <a:endParaRPr lang="ru-RU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6887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-2853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6" name="Группа 15"/>
          <p:cNvGrpSpPr/>
          <p:nvPr/>
        </p:nvGrpSpPr>
        <p:grpSpPr>
          <a:xfrm>
            <a:off x="744543" y="2204864"/>
            <a:ext cx="7571873" cy="2736304"/>
            <a:chOff x="545431" y="1600200"/>
            <a:chExt cx="7571873" cy="3148263"/>
          </a:xfrm>
        </p:grpSpPr>
        <p:pic>
          <p:nvPicPr>
            <p:cNvPr id="1025" name="Picture 1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364" r="13340" b="19747"/>
            <a:stretch/>
          </p:blipFill>
          <p:spPr bwMode="auto">
            <a:xfrm>
              <a:off x="545431" y="1600200"/>
              <a:ext cx="7571873" cy="3148263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190500" cap="rnd">
              <a:solidFill>
                <a:srgbClr val="FFFFFF"/>
              </a:solidFill>
            </a:ln>
            <a:effectLst>
              <a:outerShdw blurRad="50000" algn="tl" rotWithShape="0">
                <a:srgbClr val="000000">
                  <a:alpha val="41000"/>
                </a:srgbClr>
              </a:outerShdw>
            </a:effectLst>
            <a:scene3d>
              <a:camera prst="orthographicFront"/>
              <a:lightRig rig="twoPt" dir="t">
                <a:rot lat="0" lon="0" rev="7800000"/>
              </a:lightRig>
            </a:scene3d>
            <a:sp3d contourW="6350">
              <a:bevelT w="50800" h="16510"/>
              <a:contourClr>
                <a:srgbClr val="C0C0C0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9" name="Прямая соединительная линия 8"/>
            <p:cNvCxnSpPr/>
            <p:nvPr/>
          </p:nvCxnSpPr>
          <p:spPr>
            <a:xfrm>
              <a:off x="1331640" y="1916832"/>
              <a:ext cx="0" cy="266429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411760" y="1916832"/>
              <a:ext cx="0" cy="266429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7956376" y="1916832"/>
              <a:ext cx="0" cy="266429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7" name="TextBox 16"/>
          <p:cNvSpPr txBox="1"/>
          <p:nvPr/>
        </p:nvSpPr>
        <p:spPr>
          <a:xfrm>
            <a:off x="755576" y="617112"/>
            <a:ext cx="7361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Результаты ЕГЭ по английскому языку 2018 г.</a:t>
            </a:r>
            <a:endParaRPr lang="ru-RU" sz="2800" b="1" dirty="0">
              <a:solidFill>
                <a:schemeClr val="bg1"/>
              </a:solidFill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7020272" y="2397569"/>
            <a:ext cx="0" cy="218355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16887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533291" y="620688"/>
            <a:ext cx="6480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Задачи профессионального сообщества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1628800"/>
            <a:ext cx="83529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solidFill>
                  <a:schemeClr val="bg1"/>
                </a:solidFill>
              </a:rPr>
              <a:t>Честность и профессиональная </a:t>
            </a:r>
            <a:r>
              <a:rPr lang="ru-RU" sz="2400" b="1" dirty="0" smtClean="0">
                <a:solidFill>
                  <a:schemeClr val="bg1"/>
                </a:solidFill>
              </a:rPr>
              <a:t>этика.</a:t>
            </a:r>
            <a:endParaRPr lang="ru-RU" sz="2400" b="1" dirty="0" smtClean="0">
              <a:solidFill>
                <a:schemeClr val="bg1"/>
              </a:solidFill>
            </a:endParaRPr>
          </a:p>
          <a:p>
            <a:endParaRPr lang="ru-RU" sz="2400" b="1" dirty="0" smtClean="0">
              <a:solidFill>
                <a:schemeClr val="bg1"/>
              </a:solidFill>
            </a:endParaRPr>
          </a:p>
          <a:p>
            <a:r>
              <a:rPr lang="ru-RU" sz="2400" b="1" dirty="0" smtClean="0">
                <a:solidFill>
                  <a:schemeClr val="bg1"/>
                </a:solidFill>
              </a:rPr>
              <a:t>Широкая разъяснительная работа (учащиеся, родители, администрация, СМИ</a:t>
            </a:r>
            <a:r>
              <a:rPr lang="ru-RU" sz="2400" b="1" dirty="0" smtClean="0">
                <a:solidFill>
                  <a:schemeClr val="bg1"/>
                </a:solidFill>
              </a:rPr>
              <a:t>).</a:t>
            </a:r>
            <a:endParaRPr lang="ru-RU" sz="2400" b="1" dirty="0" smtClean="0">
              <a:solidFill>
                <a:schemeClr val="bg1"/>
              </a:solidFill>
            </a:endParaRPr>
          </a:p>
          <a:p>
            <a:endParaRPr lang="ru-RU" sz="2400" b="1" dirty="0" smtClean="0">
              <a:solidFill>
                <a:schemeClr val="bg1"/>
              </a:solidFill>
            </a:endParaRPr>
          </a:p>
          <a:p>
            <a:r>
              <a:rPr lang="ru-RU" sz="2400" b="1" dirty="0" smtClean="0">
                <a:solidFill>
                  <a:schemeClr val="bg1"/>
                </a:solidFill>
              </a:rPr>
              <a:t>Повышение своей квалификации, овладение содержательно-</a:t>
            </a:r>
            <a:r>
              <a:rPr lang="ru-RU" sz="2400" b="1" dirty="0" err="1" smtClean="0">
                <a:solidFill>
                  <a:schemeClr val="bg1"/>
                </a:solidFill>
              </a:rPr>
              <a:t>критериальным</a:t>
            </a:r>
            <a:r>
              <a:rPr lang="ru-RU" sz="2400" b="1" dirty="0" smtClean="0">
                <a:solidFill>
                  <a:schemeClr val="bg1"/>
                </a:solidFill>
              </a:rPr>
              <a:t> оцениванием, повышение уровня собственной иноязычной коммуникативной </a:t>
            </a:r>
            <a:r>
              <a:rPr lang="ru-RU" sz="2400" b="1" dirty="0" smtClean="0">
                <a:solidFill>
                  <a:schemeClr val="bg1"/>
                </a:solidFill>
              </a:rPr>
              <a:t>компетенции.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6887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259632" y="764704"/>
            <a:ext cx="6264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Тяжело в ученье – легко в бою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1700808"/>
            <a:ext cx="741682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solidFill>
                  <a:schemeClr val="bg1"/>
                </a:solidFill>
              </a:rPr>
              <a:t>Учитель должен учить </a:t>
            </a:r>
            <a:r>
              <a:rPr lang="ru-RU" sz="2400" b="1" dirty="0" smtClean="0">
                <a:solidFill>
                  <a:schemeClr val="bg1"/>
                </a:solidFill>
              </a:rPr>
              <a:t>думать.</a:t>
            </a:r>
            <a:endParaRPr lang="ru-RU" sz="2400" b="1" dirty="0" smtClean="0">
              <a:solidFill>
                <a:schemeClr val="bg1"/>
              </a:solidFill>
            </a:endParaRPr>
          </a:p>
          <a:p>
            <a:pPr algn="just"/>
            <a:endParaRPr lang="ru-RU" sz="2400" b="1" dirty="0" smtClean="0">
              <a:solidFill>
                <a:schemeClr val="bg1"/>
              </a:solidFill>
            </a:endParaRPr>
          </a:p>
          <a:p>
            <a:pPr algn="just"/>
            <a:r>
              <a:rPr lang="ru-RU" sz="2400" b="1" dirty="0" smtClean="0">
                <a:solidFill>
                  <a:schemeClr val="bg1"/>
                </a:solidFill>
              </a:rPr>
              <a:t>Эксперт должен проявлять необходимую требовательность, но не придирчивость, он не должен считать свою трактовку темы единственно </a:t>
            </a:r>
            <a:r>
              <a:rPr lang="ru-RU" sz="2400" b="1" dirty="0" smtClean="0">
                <a:solidFill>
                  <a:schemeClr val="bg1"/>
                </a:solidFill>
              </a:rPr>
              <a:t>верной.</a:t>
            </a:r>
            <a:endParaRPr lang="ru-RU" sz="2400" b="1" dirty="0" smtClean="0">
              <a:solidFill>
                <a:schemeClr val="bg1"/>
              </a:solidFill>
            </a:endParaRPr>
          </a:p>
          <a:p>
            <a:pPr algn="just"/>
            <a:endParaRPr lang="ru-RU" sz="2400" b="1" dirty="0" smtClean="0">
              <a:solidFill>
                <a:schemeClr val="bg1"/>
              </a:solidFill>
            </a:endParaRPr>
          </a:p>
          <a:p>
            <a:pPr algn="just"/>
            <a:r>
              <a:rPr lang="ru-RU" sz="2400" b="1" dirty="0" smtClean="0">
                <a:solidFill>
                  <a:schemeClr val="bg1"/>
                </a:solidFill>
              </a:rPr>
              <a:t>Руководитель РПК на установочном семинаре должен обсудить возможные трактовки </a:t>
            </a:r>
            <a:r>
              <a:rPr lang="ru-RU" sz="2400" b="1" dirty="0" smtClean="0">
                <a:solidFill>
                  <a:schemeClr val="bg1"/>
                </a:solidFill>
              </a:rPr>
              <a:t>темы.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http://u0.filesonload.ru/38b1499febaaf938ab1bd279a5cd26ba/ca91c3b9062a4466677db0a17eee944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113" y="742408"/>
            <a:ext cx="8059774" cy="5373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9650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 smtClean="0"/>
              <a:t> 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42910" y="1916832"/>
            <a:ext cx="785818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solidFill>
                  <a:schemeClr val="bg1"/>
                </a:solidFill>
              </a:rPr>
              <a:t>	27.09.2018 г. ФИПИ провел </a:t>
            </a:r>
            <a:r>
              <a:rPr lang="ru-RU" sz="2400" b="1" dirty="0" err="1" smtClean="0">
                <a:solidFill>
                  <a:schemeClr val="bg1"/>
                </a:solidFill>
              </a:rPr>
              <a:t>вебинар</a:t>
            </a:r>
            <a:r>
              <a:rPr lang="ru-RU" sz="2400" b="1" dirty="0" smtClean="0">
                <a:solidFill>
                  <a:schemeClr val="bg1"/>
                </a:solidFill>
              </a:rPr>
              <a:t> по актуальным вопросам содержания контрольных измерительных материалов ЕГЭ 2019 года. Ведущая </a:t>
            </a:r>
            <a:r>
              <a:rPr lang="ru-RU" sz="2400" b="1" dirty="0" err="1" smtClean="0">
                <a:solidFill>
                  <a:schemeClr val="bg1"/>
                </a:solidFill>
              </a:rPr>
              <a:t>вебинара</a:t>
            </a:r>
            <a:r>
              <a:rPr lang="ru-RU" sz="2400" b="1" dirty="0" smtClean="0">
                <a:solidFill>
                  <a:schemeClr val="bg1"/>
                </a:solidFill>
              </a:rPr>
              <a:t> – Вербицкая Мария Валерьевна – руководитель комиссии по разработке контрольных измерительных материалов ЕГЭ. </a:t>
            </a:r>
          </a:p>
          <a:p>
            <a:pPr algn="just"/>
            <a:r>
              <a:rPr lang="ru-RU" sz="2400" b="1" dirty="0" smtClean="0">
                <a:solidFill>
                  <a:schemeClr val="bg1"/>
                </a:solidFill>
              </a:rPr>
              <a:t>	В </a:t>
            </a:r>
            <a:r>
              <a:rPr lang="ru-RU" sz="2400" b="1" dirty="0" err="1" smtClean="0">
                <a:solidFill>
                  <a:schemeClr val="bg1"/>
                </a:solidFill>
              </a:rPr>
              <a:t>вебинарах</a:t>
            </a:r>
            <a:r>
              <a:rPr lang="ru-RU" sz="2400" b="1" dirty="0" smtClean="0">
                <a:solidFill>
                  <a:schemeClr val="bg1"/>
                </a:solidFill>
              </a:rPr>
              <a:t> приняли участие более 25 000 специалистов из всех субъектов РФ -учителя, сотрудники институтов повышения квалификации учителей и образовательных центров, эксперты предметных комиссий субъектов РФ.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10" y="332656"/>
            <a:ext cx="796153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800" b="1" dirty="0">
                <a:solidFill>
                  <a:srgbClr val="FFCC66"/>
                </a:solidFill>
              </a:rPr>
              <a:t>Внимание, экзамен!</a:t>
            </a:r>
          </a:p>
          <a:p>
            <a:pPr lvl="0" algn="just"/>
            <a:r>
              <a:rPr lang="ru-RU" sz="2800" b="1" dirty="0">
                <a:solidFill>
                  <a:srgbClr val="FFCC66"/>
                </a:solidFill>
              </a:rPr>
              <a:t>	</a:t>
            </a:r>
            <a:r>
              <a:rPr lang="ru-RU" sz="2800" b="1" dirty="0">
                <a:solidFill>
                  <a:schemeClr val="bg1"/>
                </a:solidFill>
              </a:rPr>
              <a:t>Особенности организации и проведения ЕГЭ – 2019 по английскому языку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00034" y="714356"/>
            <a:ext cx="807249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CC66"/>
                </a:solidFill>
              </a:rPr>
              <a:t>Изменения в КИМ 2019 года по сравнению с 2018 годом</a:t>
            </a:r>
          </a:p>
          <a:p>
            <a:endParaRPr lang="ru-RU" sz="2400" b="1" dirty="0" smtClean="0">
              <a:solidFill>
                <a:schemeClr val="bg1"/>
              </a:solidFill>
            </a:endParaRPr>
          </a:p>
          <a:p>
            <a:r>
              <a:rPr lang="ru-RU" sz="2400" b="1" dirty="0" smtClean="0">
                <a:solidFill>
                  <a:schemeClr val="bg1"/>
                </a:solidFill>
              </a:rPr>
              <a:t>Изменения  структуры и содержания КИМ отсутствуют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2488828"/>
            <a:ext cx="807249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solidFill>
                  <a:schemeClr val="bg1"/>
                </a:solidFill>
              </a:rPr>
              <a:t>	Уточнены критерии оценивания выполнения задания 40 раздела «Письмо» в письменной части экзамена, а также формулировка задания 40, в котором участнику экзамена предлагают на выбор </a:t>
            </a:r>
            <a:r>
              <a:rPr lang="ru-RU" sz="2400" b="1" dirty="0" smtClean="0">
                <a:solidFill>
                  <a:srgbClr val="FFCC66"/>
                </a:solidFill>
              </a:rPr>
              <a:t>две темы </a:t>
            </a:r>
            <a:r>
              <a:rPr lang="ru-RU" sz="2400" b="1" dirty="0" smtClean="0">
                <a:solidFill>
                  <a:schemeClr val="bg1"/>
                </a:solidFill>
              </a:rPr>
              <a:t>развернутого письменного высказывания с элементами рассуждения «Мое мнение».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67544" y="476672"/>
            <a:ext cx="7920880" cy="101566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000" b="1" i="1" dirty="0" smtClean="0">
                <a:solidFill>
                  <a:srgbClr val="FFCC66"/>
                </a:solidFill>
              </a:rPr>
              <a:t>Выберите только ОДНО из двух предложенных высказываний (40.1 или 40.2), укажите его номер в БЛАНКЕ ОТВЕТОВ №2 и выразите свое мнение по предложенной проблеме согласно данному плану.</a:t>
            </a:r>
            <a:endParaRPr lang="ru-RU" sz="2000" b="1" i="1" dirty="0">
              <a:solidFill>
                <a:srgbClr val="FFCC66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87624" y="1844824"/>
            <a:ext cx="55446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chemeClr val="bg1"/>
                </a:solidFill>
              </a:rPr>
              <a:t>Comment on one of the following statements.</a:t>
            </a:r>
            <a:endParaRPr lang="ru-RU" sz="2000" b="1" i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23628" y="2582217"/>
            <a:ext cx="72728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chemeClr val="bg1"/>
                </a:solidFill>
              </a:rPr>
              <a:t>Science is the first thing to be financed in the modern world</a:t>
            </a:r>
            <a:endParaRPr lang="ru-RU" sz="2000" b="1" i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8456" y="3210199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CC66"/>
                </a:solidFill>
              </a:rPr>
              <a:t>What is your opinion? Do you agree with this statement?</a:t>
            </a:r>
            <a:endParaRPr lang="ru-RU" sz="2400" b="1" dirty="0">
              <a:solidFill>
                <a:srgbClr val="FFCC66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3568" y="3682807"/>
            <a:ext cx="38884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CC66"/>
                </a:solidFill>
              </a:rPr>
              <a:t>Write 200 – 250 words</a:t>
            </a:r>
          </a:p>
          <a:p>
            <a:r>
              <a:rPr lang="en-US" sz="2000" b="1" dirty="0" smtClean="0">
                <a:solidFill>
                  <a:srgbClr val="FFCC66"/>
                </a:solidFill>
              </a:rPr>
              <a:t>Use the following plan</a:t>
            </a:r>
            <a:endParaRPr lang="ru-RU" sz="2000" b="1" dirty="0">
              <a:solidFill>
                <a:srgbClr val="FFCC66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4440" y="4390693"/>
            <a:ext cx="8274024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900" b="1" dirty="0" smtClean="0">
                <a:solidFill>
                  <a:schemeClr val="bg1"/>
                </a:solidFill>
              </a:rPr>
              <a:t>-make an introduction (</a:t>
            </a:r>
            <a:r>
              <a:rPr lang="en-US" sz="1900" b="1" dirty="0" smtClean="0">
                <a:solidFill>
                  <a:srgbClr val="FFCC66"/>
                </a:solidFill>
              </a:rPr>
              <a:t>state the problem paraphrasing the given statement</a:t>
            </a:r>
            <a:r>
              <a:rPr lang="en-US" sz="1900" b="1" dirty="0" smtClean="0">
                <a:solidFill>
                  <a:schemeClr val="bg1"/>
                </a:solidFill>
              </a:rPr>
              <a:t>)</a:t>
            </a:r>
          </a:p>
          <a:p>
            <a:pPr algn="just"/>
            <a:r>
              <a:rPr lang="en-US" sz="1900" b="1" dirty="0" smtClean="0">
                <a:solidFill>
                  <a:schemeClr val="bg1"/>
                </a:solidFill>
              </a:rPr>
              <a:t>-express your personal opinion and gave 2-3 reasons for your opinion</a:t>
            </a:r>
          </a:p>
          <a:p>
            <a:pPr algn="just"/>
            <a:r>
              <a:rPr lang="en-US" sz="1900" b="1" dirty="0" smtClean="0">
                <a:solidFill>
                  <a:schemeClr val="bg1"/>
                </a:solidFill>
              </a:rPr>
              <a:t>-express an opposing opinion and give 1-2 reasons for this opposing opinion</a:t>
            </a:r>
          </a:p>
          <a:p>
            <a:pPr algn="just"/>
            <a:r>
              <a:rPr lang="en-US" sz="1900" b="1" dirty="0" smtClean="0">
                <a:solidFill>
                  <a:schemeClr val="bg1"/>
                </a:solidFill>
              </a:rPr>
              <a:t>-explain why you do not agree with the opposing opinion</a:t>
            </a:r>
          </a:p>
          <a:p>
            <a:pPr algn="just"/>
            <a:r>
              <a:rPr lang="en-US" sz="1900" b="1" dirty="0" smtClean="0">
                <a:solidFill>
                  <a:schemeClr val="bg1"/>
                </a:solidFill>
              </a:rPr>
              <a:t>-make a conclusion restating your position</a:t>
            </a:r>
            <a:endParaRPr lang="ru-RU" sz="19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1520" y="1844824"/>
            <a:ext cx="720080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40.1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1520" y="2526415"/>
            <a:ext cx="720080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40.2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39552" y="1124744"/>
            <a:ext cx="82089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solidFill>
                  <a:schemeClr val="bg1"/>
                </a:solidFill>
              </a:rPr>
              <a:t>	Психологическая сложность для участника экзамена </a:t>
            </a:r>
            <a:r>
              <a:rPr lang="ru-RU" sz="2400" b="1" dirty="0" smtClean="0">
                <a:solidFill>
                  <a:srgbClr val="FFCC66"/>
                </a:solidFill>
              </a:rPr>
              <a:t>– сделать выбор и сосредоточиться </a:t>
            </a:r>
            <a:r>
              <a:rPr lang="ru-RU" sz="2400" b="1" dirty="0" smtClean="0">
                <a:solidFill>
                  <a:schemeClr val="bg1"/>
                </a:solidFill>
              </a:rPr>
              <a:t>на выбранной теме, не метаться между темами, не переключаться на другую тему спустя полчаса.</a:t>
            </a:r>
          </a:p>
          <a:p>
            <a:pPr algn="just"/>
            <a:endParaRPr lang="ru-RU" sz="2400" b="1" dirty="0">
              <a:solidFill>
                <a:schemeClr val="bg1"/>
              </a:solidFill>
            </a:endParaRPr>
          </a:p>
          <a:p>
            <a:pPr algn="just"/>
            <a:endParaRPr lang="ru-RU" sz="2400" b="1" dirty="0" smtClean="0">
              <a:solidFill>
                <a:schemeClr val="bg1"/>
              </a:solidFill>
            </a:endParaRPr>
          </a:p>
          <a:p>
            <a:pPr algn="just"/>
            <a:r>
              <a:rPr lang="ru-RU" sz="2400" b="1" dirty="0" smtClean="0">
                <a:solidFill>
                  <a:schemeClr val="bg1"/>
                </a:solidFill>
              </a:rPr>
              <a:t>	</a:t>
            </a:r>
            <a:r>
              <a:rPr lang="ru-RU" sz="2400" b="1" dirty="0" smtClean="0">
                <a:solidFill>
                  <a:srgbClr val="FFCC66"/>
                </a:solidFill>
              </a:rPr>
              <a:t>Задача учителя </a:t>
            </a:r>
            <a:r>
              <a:rPr lang="ru-RU" sz="2400" b="1" dirty="0" smtClean="0">
                <a:solidFill>
                  <a:schemeClr val="bg1"/>
                </a:solidFill>
              </a:rPr>
              <a:t>– научить школьников делать осознанный выбор и сконцентрировать свое внимание на выбранной теме.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123728" y="764704"/>
            <a:ext cx="4824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Уточнение формулировки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1713002"/>
            <a:ext cx="8136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>
                <a:solidFill>
                  <a:schemeClr val="bg1"/>
                </a:solidFill>
              </a:rPr>
              <a:t>Задача учащегося – показать проблемный характер темы, перефразируя предложенное высказывание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3568" y="2746104"/>
            <a:ext cx="30963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CC66"/>
                </a:solidFill>
              </a:rPr>
              <a:t>2018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-</a:t>
            </a:r>
            <a:r>
              <a:rPr lang="en-US" sz="2000" b="1" dirty="0" smtClean="0">
                <a:solidFill>
                  <a:schemeClr val="bg1"/>
                </a:solidFill>
              </a:rPr>
              <a:t>make an introduction (state the problem</a:t>
            </a:r>
            <a:r>
              <a:rPr lang="en-US" b="1" dirty="0" smtClean="0">
                <a:solidFill>
                  <a:schemeClr val="bg1"/>
                </a:solidFill>
              </a:rPr>
              <a:t>)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52020" y="2773070"/>
            <a:ext cx="309634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CC66"/>
                </a:solidFill>
              </a:rPr>
              <a:t>2019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</a:rPr>
              <a:t>-make an introduction (</a:t>
            </a:r>
            <a:r>
              <a:rPr lang="en-US" sz="2000" b="1" dirty="0">
                <a:solidFill>
                  <a:srgbClr val="FFCC66"/>
                </a:solidFill>
              </a:rPr>
              <a:t>state the problem paraphrasing the given statement</a:t>
            </a:r>
            <a:r>
              <a:rPr lang="en-US" sz="2000" b="1" dirty="0" smtClean="0">
                <a:solidFill>
                  <a:schemeClr val="bg1"/>
                </a:solidFill>
              </a:rPr>
              <a:t>)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6512" y="17476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187624" y="493221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Первая задача – понять предложенную тему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1412776"/>
            <a:ext cx="842493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chemeClr val="bg1"/>
                </a:solidFill>
              </a:rPr>
              <a:t>An early choice of 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a career path </a:t>
            </a:r>
            <a:r>
              <a:rPr lang="en-US" sz="2400" b="1" dirty="0" smtClean="0">
                <a:solidFill>
                  <a:schemeClr val="bg1"/>
                </a:solidFill>
              </a:rPr>
              <a:t>is the key to success. –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Карьерный путь?</a:t>
            </a:r>
            <a:endParaRPr lang="en-US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just"/>
            <a:r>
              <a:rPr lang="en-US" sz="2400" b="1" dirty="0" smtClean="0">
                <a:solidFill>
                  <a:schemeClr val="bg1"/>
                </a:solidFill>
              </a:rPr>
              <a:t>Digital literacy is the key to success in any 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occupation</a:t>
            </a:r>
            <a:r>
              <a:rPr lang="en-US" sz="2400" b="1" dirty="0" smtClean="0">
                <a:solidFill>
                  <a:schemeClr val="bg1"/>
                </a:solidFill>
              </a:rPr>
              <a:t>. –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В любом занятии?</a:t>
            </a:r>
            <a:endParaRPr lang="en-US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just"/>
            <a:r>
              <a:rPr lang="en-US" sz="2400" b="1" dirty="0" smtClean="0">
                <a:solidFill>
                  <a:schemeClr val="bg1"/>
                </a:solidFill>
              </a:rPr>
              <a:t>One should read about 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historical sites </a:t>
            </a:r>
            <a:r>
              <a:rPr lang="en-US" sz="2400" b="1" dirty="0" smtClean="0">
                <a:solidFill>
                  <a:schemeClr val="bg1"/>
                </a:solidFill>
              </a:rPr>
              <a:t>before sightseeing. –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Исторические сайты?</a:t>
            </a:r>
            <a:endParaRPr lang="en-US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just"/>
            <a:r>
              <a:rPr lang="en-US" sz="2400" b="1" dirty="0" smtClean="0">
                <a:solidFill>
                  <a:schemeClr val="bg1"/>
                </a:solidFill>
              </a:rPr>
              <a:t>The best 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holidays and festivals </a:t>
            </a:r>
            <a:r>
              <a:rPr lang="en-US" sz="2400" b="1" dirty="0" smtClean="0">
                <a:solidFill>
                  <a:schemeClr val="bg1"/>
                </a:solidFill>
              </a:rPr>
              <a:t>are those that have specific traditions. –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Каникулы и фестивали?</a:t>
            </a:r>
            <a:endParaRPr lang="en-US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just"/>
            <a:r>
              <a:rPr lang="en-US" sz="2400" b="1" dirty="0" smtClean="0">
                <a:solidFill>
                  <a:schemeClr val="bg1"/>
                </a:solidFill>
              </a:rPr>
              <a:t>You can’t become popular at school if you have 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low grades</a:t>
            </a:r>
            <a:r>
              <a:rPr lang="en-US" sz="2400" b="1" dirty="0" smtClean="0">
                <a:solidFill>
                  <a:schemeClr val="bg1"/>
                </a:solidFill>
              </a:rPr>
              <a:t>. –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Младшие классы?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611560" y="476672"/>
            <a:ext cx="7704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Противоположная точка зрения: ПЧ, задание 40 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1412776"/>
            <a:ext cx="79928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solidFill>
                  <a:schemeClr val="bg1"/>
                </a:solidFill>
              </a:rPr>
              <a:t>Как правильно сформулировать другую точку зрения в эссе?</a:t>
            </a:r>
          </a:p>
          <a:p>
            <a:pPr algn="just"/>
            <a:endParaRPr lang="ru-RU" sz="2400" b="1" dirty="0">
              <a:solidFill>
                <a:schemeClr val="bg1"/>
              </a:solidFill>
            </a:endParaRPr>
          </a:p>
          <a:p>
            <a:pPr algn="just"/>
            <a:r>
              <a:rPr lang="ru-RU" sz="2400" b="1" dirty="0" smtClean="0">
                <a:solidFill>
                  <a:srgbClr val="FFCC66"/>
                </a:solidFill>
              </a:rPr>
              <a:t>Спорт объединяет людей</a:t>
            </a:r>
          </a:p>
          <a:p>
            <a:pPr algn="just"/>
            <a:r>
              <a:rPr lang="ru-RU" sz="2400" b="1" dirty="0" smtClean="0">
                <a:solidFill>
                  <a:schemeClr val="bg1"/>
                </a:solidFill>
              </a:rPr>
              <a:t>Может ли быть другая точка зрения: есть другие вещи, которые объединяют людей?</a:t>
            </a:r>
          </a:p>
          <a:p>
            <a:pPr algn="just"/>
            <a:endParaRPr lang="ru-RU" sz="2400" b="1" dirty="0">
              <a:solidFill>
                <a:schemeClr val="bg1"/>
              </a:solidFill>
            </a:endParaRPr>
          </a:p>
          <a:p>
            <a:pPr algn="just"/>
            <a:r>
              <a:rPr lang="ru-RU" sz="2400" b="1" dirty="0" smtClean="0">
                <a:solidFill>
                  <a:srgbClr val="FFCC66"/>
                </a:solidFill>
              </a:rPr>
              <a:t>Экзамены мотивируют студентов заниматься усердней. </a:t>
            </a:r>
          </a:p>
          <a:p>
            <a:pPr algn="just"/>
            <a:r>
              <a:rPr lang="ru-RU" sz="2400" b="1" dirty="0" smtClean="0">
                <a:solidFill>
                  <a:schemeClr val="bg1"/>
                </a:solidFill>
              </a:rPr>
              <a:t>Может ли быть другая точка зрения: родители мотивируют студентов заниматься усердней?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33527" y="476672"/>
            <a:ext cx="79989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Противоположная точка зрения: ПЧ, задание 40 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1628800"/>
            <a:ext cx="76328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« Выбор ключевого слова для построения высказывания: </a:t>
            </a:r>
          </a:p>
          <a:p>
            <a:r>
              <a:rPr lang="ru-RU" sz="2000" b="1" dirty="0" smtClean="0">
                <a:solidFill>
                  <a:srgbClr val="FFCC66"/>
                </a:solidFill>
              </a:rPr>
              <a:t>«Экзамены мотивируют (или наоборот – мешают)» или «Не экзамены (а что-то другое мотивирует)»</a:t>
            </a:r>
            <a:endParaRPr lang="ru-RU" sz="2000" b="1" dirty="0">
              <a:solidFill>
                <a:srgbClr val="FFCC66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527" y="2780928"/>
            <a:ext cx="77768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>
                <a:solidFill>
                  <a:schemeClr val="bg1"/>
                </a:solidFill>
              </a:rPr>
              <a:t>Таких вариантов может быть, условно говоря, столько, сколько слов в предложении! Может быть просто выделять ключевое слово в задании, на основе которого нужно выстраивать противоположную точку зрения. Иначе теряется единый подход к оцениванию.»</a:t>
            </a:r>
            <a:endParaRPr lang="ru-RU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828</Words>
  <Application>Microsoft Office PowerPoint</Application>
  <PresentationFormat>Экран (4:3)</PresentationFormat>
  <Paragraphs>87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9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Teacher</dc:creator>
  <cp:lastModifiedBy>Галина И. Пилясова</cp:lastModifiedBy>
  <cp:revision>32</cp:revision>
  <dcterms:created xsi:type="dcterms:W3CDTF">2018-11-06T04:50:45Z</dcterms:created>
  <dcterms:modified xsi:type="dcterms:W3CDTF">2018-11-07T10:51:44Z</dcterms:modified>
</cp:coreProperties>
</file>