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19"/>
  </p:notesMasterIdLst>
  <p:sldIdLst>
    <p:sldId id="256" r:id="rId8"/>
    <p:sldId id="257" r:id="rId9"/>
    <p:sldId id="258" r:id="rId10"/>
    <p:sldId id="260" r:id="rId11"/>
    <p:sldId id="266" r:id="rId12"/>
    <p:sldId id="261" r:id="rId13"/>
    <p:sldId id="262" r:id="rId14"/>
    <p:sldId id="267" r:id="rId15"/>
    <p:sldId id="268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28C"/>
    <a:srgbClr val="CDAC97"/>
    <a:srgbClr val="D8AC88"/>
    <a:srgbClr val="7D5037"/>
    <a:srgbClr val="339966"/>
    <a:srgbClr val="BD9075"/>
    <a:srgbClr val="9BA775"/>
    <a:srgbClr val="CE7674"/>
    <a:srgbClr val="7DB775"/>
    <a:srgbClr val="599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91" autoAdjust="0"/>
  </p:normalViewPr>
  <p:slideViewPr>
    <p:cSldViewPr>
      <p:cViewPr varScale="1">
        <p:scale>
          <a:sx n="113" d="100"/>
          <a:sy n="113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&#1056;&#1077;&#1079;&#1091;&#1083;&#1100;&#1090;&#1072;&#1090;&#1099;%20&#1045;&#1043;&#1069;_&#1086;&#1073;&#1097;&#1077;&#1089;&#1090;&#1074;&#1086;&#1079;&#1085;&#1072;&#1085;&#1080;&#1077;_2020_&#1052;&#1086;&#1085;&#1080;&#1090;&#1086;&#1088;&#1080;&#1085;&#1075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2)&#1054;&#1073;&#1097;&#1077;&#1089;&#1090;&#1074;&#1086;&#1079;&#1085;&#1072;&#1085;&#1080;&#1077;_&#1075;&#1086;&#1088;&#1086;&#1076;_2020_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2)&#1054;&#1073;&#1097;&#1077;&#1089;&#1090;&#1074;&#1086;&#1079;&#1085;&#1072;&#1085;&#1080;&#1077;_&#1075;&#1086;&#1088;&#1086;&#1076;_2020_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2)&#1054;&#1073;&#1097;&#1077;&#1089;&#1090;&#1074;&#1086;&#1079;&#1085;&#1072;&#1085;&#1080;&#1077;_&#1075;&#1086;&#1088;&#1086;&#1076;_2020_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2)&#1054;&#1073;&#1097;&#1077;&#1089;&#1090;&#1074;&#1086;&#1079;&#1085;&#1072;&#1085;&#1080;&#1077;_&#1075;&#1086;&#1088;&#1086;&#1076;_2020_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2)&#1054;&#1073;&#1097;&#1077;&#1089;&#1090;&#1074;&#1086;&#1079;&#1085;&#1072;&#1085;&#1080;&#1077;_&#1075;&#1086;&#1088;&#1086;&#1076;_2020_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2)&#1054;&#1073;&#1097;&#1077;&#1089;&#1090;&#1074;&#1086;&#1079;&#1085;&#1072;&#1085;&#1080;&#1077;_&#1075;&#1086;&#1088;&#1086;&#1076;_2020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2)&#1054;&#1073;&#1097;&#1077;&#1089;&#1090;&#1074;&#1086;&#1079;&#1085;&#1072;&#1085;&#1080;&#1077;_&#1075;&#1086;&#1088;&#1086;&#1076;_2020_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2)&#1054;&#1073;&#1097;&#1077;&#1089;&#1090;&#1074;&#1086;&#1079;&#1085;&#1072;&#1085;&#1080;&#1077;_&#1075;&#1086;&#1088;&#1086;&#1076;_2020_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&#1056;&#1077;&#1079;&#1091;&#1083;&#1100;&#1090;&#1072;&#1090;&#1099;%20&#1045;&#1043;&#1069;_&#1086;&#1073;&#1097;&#1077;&#1089;&#1090;&#1074;&#1086;&#1079;&#1085;&#1072;&#1085;&#1080;&#1077;_2020_&#1052;&#1086;&#1085;&#1080;&#1090;&#1086;&#1088;&#1080;&#1085;&#107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&#1056;&#1077;&#1079;&#1091;&#1083;&#1100;&#1090;&#1072;&#1090;&#1099;%20&#1045;&#1043;&#1069;_&#1086;&#1073;&#1097;&#1077;&#1089;&#1090;&#1074;&#1086;&#1079;&#1085;&#1072;&#1085;&#1080;&#1077;_2020_&#1052;&#1086;&#1085;&#1080;&#1090;&#1086;&#1088;&#1080;&#1085;&#107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2)&#1054;&#1073;&#1097;&#1077;&#1089;&#1090;&#1074;&#1086;&#1079;&#1085;&#1072;&#1085;&#1080;&#1077;_&#1075;&#1086;&#1088;&#1086;&#1076;_2020_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2)&#1054;&#1073;&#1097;&#1077;&#1089;&#1090;&#1074;&#1086;&#1079;&#1085;&#1072;&#1085;&#1080;&#1077;_&#1075;&#1086;&#1088;&#1086;&#1076;_2020_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45;&#1058;&#1054;&#1044;&#1048;&#1057;&#1058;\&#1043;&#1052;&#1054;\&#1045;&#1043;&#1069;\&#1045;&#1043;&#1069;-2020\2)&#1054;&#1073;&#1097;&#1077;&#1089;&#1090;&#1074;&#1086;&#1079;&#1085;&#1072;&#1085;&#1080;&#1077;_&#1075;&#1086;&#1088;&#1086;&#1076;_2020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96290070482769E-2"/>
          <c:y val="0.10401648453117257"/>
          <c:w val="0.95531378100209385"/>
          <c:h val="0.70910159954522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'доля выпускников по 2020'!$B$3</c:f>
              <c:strCache>
                <c:ptCount val="1"/>
                <c:pt idx="0">
                  <c:v>  Доля выпускников ОбОО (%)</c:v>
                </c:pt>
              </c:strCache>
            </c:strRef>
          </c:tx>
          <c:spPr>
            <a:gradFill rotWithShape="1">
              <a:gsLst>
                <a:gs pos="0">
                  <a:srgbClr val="7D5037"/>
                </a:gs>
                <a:gs pos="80000">
                  <a:srgbClr val="BD9075"/>
                </a:gs>
                <a:gs pos="100000">
                  <a:srgbClr val="CDAC97"/>
                </a:gs>
              </a:gsLst>
              <a:lin ang="16200000" scaled="0"/>
            </a:gradFill>
            <a:ln>
              <a:solidFill>
                <a:srgbClr val="7D5037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'доля выпускников по 2020'!$C$2:$N$2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'доля выпускников по 2020'!$C$3:$N$3</c:f>
              <c:numCache>
                <c:formatCode>General</c:formatCode>
                <c:ptCount val="12"/>
                <c:pt idx="0">
                  <c:v>35.6</c:v>
                </c:pt>
                <c:pt idx="1">
                  <c:v>40</c:v>
                </c:pt>
                <c:pt idx="2">
                  <c:v>38.6</c:v>
                </c:pt>
                <c:pt idx="3">
                  <c:v>40.4</c:v>
                </c:pt>
                <c:pt idx="4">
                  <c:v>45.5</c:v>
                </c:pt>
                <c:pt idx="5">
                  <c:v>41.6</c:v>
                </c:pt>
                <c:pt idx="6">
                  <c:v>42.5</c:v>
                </c:pt>
                <c:pt idx="7">
                  <c:v>33.76</c:v>
                </c:pt>
                <c:pt idx="8">
                  <c:v>27.52</c:v>
                </c:pt>
                <c:pt idx="9">
                  <c:v>29.01</c:v>
                </c:pt>
                <c:pt idx="10">
                  <c:v>32.07</c:v>
                </c:pt>
                <c:pt idx="11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8-4333-84E6-33674C3CC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9863680"/>
        <c:axId val="89865216"/>
      </c:barChart>
      <c:catAx>
        <c:axId val="8986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b="0"/>
            </a:pPr>
            <a:endParaRPr lang="ru-RU"/>
          </a:p>
        </c:txPr>
        <c:crossAx val="89865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865216"/>
        <c:scaling>
          <c:orientation val="minMax"/>
          <c:max val="50"/>
          <c:min val="5"/>
        </c:scaling>
        <c:delete val="1"/>
        <c:axPos val="l"/>
        <c:numFmt formatCode="General" sourceLinked="1"/>
        <c:majorTickMark val="none"/>
        <c:minorTickMark val="none"/>
        <c:tickLblPos val="nextTo"/>
        <c:crossAx val="898636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7D5037"/>
      </a:solidFill>
      <a:round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150207780961432E-2"/>
          <c:y val="4.2369263716509765E-2"/>
          <c:w val="0.6448891157178418"/>
          <c:h val="0.84205898129911172"/>
        </c:manualLayout>
      </c:layout>
      <c:lineChart>
        <c:grouping val="standard"/>
        <c:varyColors val="0"/>
        <c:ser>
          <c:idx val="0"/>
          <c:order val="0"/>
          <c:tx>
            <c:strRef>
              <c:f>побалльно!$V$193</c:f>
              <c:strCache>
                <c:ptCount val="1"/>
                <c:pt idx="0">
                  <c:v>% учащихся, не справивишихся с заданием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7.6708665328144812E-2"/>
                  <c:y val="1.036806466276196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7-4F50-AF42-1102884AE431}"/>
                </c:ext>
              </c:extLst>
            </c:dLbl>
            <c:dLbl>
              <c:idx val="1"/>
              <c:layout>
                <c:manualLayout>
                  <c:x val="-7.9033019475727388E-3"/>
                  <c:y val="1.7625709926695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E7-4F50-AF42-1102884AE431}"/>
                </c:ext>
              </c:extLst>
            </c:dLbl>
            <c:dLbl>
              <c:idx val="2"/>
              <c:layout>
                <c:manualLayout>
                  <c:x val="-9.2160214732869075E-3"/>
                  <c:y val="5.5892302600952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E7-4F50-AF42-1102884AE431}"/>
                </c:ext>
              </c:extLst>
            </c:dLbl>
            <c:dLbl>
              <c:idx val="3"/>
              <c:layout>
                <c:manualLayout>
                  <c:x val="-3.7656909279611281E-2"/>
                  <c:y val="-8.6054936700924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E7-4F50-AF42-1102884AE431}"/>
                </c:ext>
              </c:extLst>
            </c:dLbl>
            <c:dLbl>
              <c:idx val="4"/>
              <c:layout>
                <c:manualLayout>
                  <c:x val="-7.6708518902911874E-2"/>
                  <c:y val="5.18403233138098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E7-4F50-AF42-1102884AE431}"/>
                </c:ext>
              </c:extLst>
            </c:dLbl>
            <c:dLbl>
              <c:idx val="6"/>
              <c:layout>
                <c:manualLayout>
                  <c:x val="-9.7629024058251464E-3"/>
                  <c:y val="9.33125819648576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E7-4F50-AF42-1102884AE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побалльно!$W$192:$AC$192</c:f>
              <c:strCache>
                <c:ptCount val="7"/>
                <c:pt idx="0">
                  <c:v>№ 23</c:v>
                </c:pt>
                <c:pt idx="1">
                  <c:v>№ 24</c:v>
                </c:pt>
                <c:pt idx="2">
                  <c:v>№ 25</c:v>
                </c:pt>
                <c:pt idx="3">
                  <c:v>№ 26</c:v>
                </c:pt>
                <c:pt idx="4">
                  <c:v>№ 27</c:v>
                </c:pt>
                <c:pt idx="5">
                  <c:v>№ 28</c:v>
                </c:pt>
                <c:pt idx="6">
                  <c:v>№ 29</c:v>
                </c:pt>
              </c:strCache>
            </c:strRef>
          </c:cat>
          <c:val>
            <c:numRef>
              <c:f>побалльно!$W$193:$AC$193</c:f>
              <c:numCache>
                <c:formatCode>0.0%</c:formatCode>
                <c:ptCount val="7"/>
                <c:pt idx="0">
                  <c:v>0.2986111111111111</c:v>
                </c:pt>
                <c:pt idx="1">
                  <c:v>0.30555555555555558</c:v>
                </c:pt>
                <c:pt idx="2">
                  <c:v>0.375</c:v>
                </c:pt>
                <c:pt idx="3">
                  <c:v>0.41666666666666669</c:v>
                </c:pt>
                <c:pt idx="4">
                  <c:v>0.2986111111111111</c:v>
                </c:pt>
                <c:pt idx="5">
                  <c:v>0.47222222222222221</c:v>
                </c:pt>
                <c:pt idx="6">
                  <c:v>0.2638888888888889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8E7-4F50-AF42-1102884AE431}"/>
            </c:ext>
          </c:extLst>
        </c:ser>
        <c:ser>
          <c:idx val="1"/>
          <c:order val="1"/>
          <c:tx>
            <c:strRef>
              <c:f>побалльно!$V$194</c:f>
              <c:strCache>
                <c:ptCount val="1"/>
                <c:pt idx="0">
                  <c:v>% учащихся, выполнивших задание с ошибками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7.298946441163999E-2"/>
                  <c:y val="-4.8729903914981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E7-4F50-AF42-1102884AE431}"/>
                </c:ext>
              </c:extLst>
            </c:dLbl>
            <c:dLbl>
              <c:idx val="3"/>
              <c:layout>
                <c:manualLayout>
                  <c:x val="-7.4848918444659462E-2"/>
                  <c:y val="1.7625709926695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E7-4F50-AF42-1102884AE431}"/>
                </c:ext>
              </c:extLst>
            </c:dLbl>
            <c:dLbl>
              <c:idx val="5"/>
              <c:layout>
                <c:manualLayout>
                  <c:x val="-4.1841010310679199E-3"/>
                  <c:y val="1.7625709926695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E7-4F50-AF42-1102884AE431}"/>
                </c:ext>
              </c:extLst>
            </c:dLbl>
            <c:dLbl>
              <c:idx val="6"/>
              <c:layout>
                <c:manualLayout>
                  <c:x val="-4.1841010310679199E-3"/>
                  <c:y val="8.01459562261942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E7-4F50-AF42-1102884AE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побалльно!$W$192:$AC$192</c:f>
              <c:strCache>
                <c:ptCount val="7"/>
                <c:pt idx="0">
                  <c:v>№ 23</c:v>
                </c:pt>
                <c:pt idx="1">
                  <c:v>№ 24</c:v>
                </c:pt>
                <c:pt idx="2">
                  <c:v>№ 25</c:v>
                </c:pt>
                <c:pt idx="3">
                  <c:v>№ 26</c:v>
                </c:pt>
                <c:pt idx="4">
                  <c:v>№ 27</c:v>
                </c:pt>
                <c:pt idx="5">
                  <c:v>№ 28</c:v>
                </c:pt>
                <c:pt idx="6">
                  <c:v>№ 29</c:v>
                </c:pt>
              </c:strCache>
            </c:strRef>
          </c:cat>
          <c:val>
            <c:numRef>
              <c:f>побалльно!$W$194:$AC$194</c:f>
              <c:numCache>
                <c:formatCode>0.0%</c:formatCode>
                <c:ptCount val="7"/>
                <c:pt idx="0">
                  <c:v>0.40972222222222221</c:v>
                </c:pt>
                <c:pt idx="1">
                  <c:v>0.52083333333333337</c:v>
                </c:pt>
                <c:pt idx="2">
                  <c:v>0.50694444444444442</c:v>
                </c:pt>
                <c:pt idx="3">
                  <c:v>0.39583333333333331</c:v>
                </c:pt>
                <c:pt idx="4">
                  <c:v>0.4513888888888889</c:v>
                </c:pt>
                <c:pt idx="5">
                  <c:v>0.39583333333333331</c:v>
                </c:pt>
                <c:pt idx="6">
                  <c:v>0.66666666666666663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8E7-4F50-AF42-1102884AE431}"/>
            </c:ext>
          </c:extLst>
        </c:ser>
        <c:ser>
          <c:idx val="2"/>
          <c:order val="2"/>
          <c:tx>
            <c:strRef>
              <c:f>побалльно!$V$195</c:f>
              <c:strCache>
                <c:ptCount val="1"/>
                <c:pt idx="0">
                  <c:v>% учащихся, выполнивших задание полностью</c:v>
                </c:pt>
              </c:strCache>
            </c:strRef>
          </c:tx>
          <c:spPr>
            <a:ln>
              <a:solidFill>
                <a:srgbClr val="33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339966"/>
              </a:solidFill>
              <a:ln>
                <a:solidFill>
                  <a:srgbClr val="33996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7.810336567183411E-2"/>
                  <c:y val="5.806116211146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E7-4F50-AF42-1102884AE431}"/>
                </c:ext>
              </c:extLst>
            </c:dLbl>
            <c:dLbl>
              <c:idx val="1"/>
              <c:layout>
                <c:manualLayout>
                  <c:x val="-8.1822420163105994E-2"/>
                  <c:y val="1.6588903460419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E7-4F50-AF42-1102884AE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побалльно!$W$192:$AC$192</c:f>
              <c:strCache>
                <c:ptCount val="7"/>
                <c:pt idx="0">
                  <c:v>№ 23</c:v>
                </c:pt>
                <c:pt idx="1">
                  <c:v>№ 24</c:v>
                </c:pt>
                <c:pt idx="2">
                  <c:v>№ 25</c:v>
                </c:pt>
                <c:pt idx="3">
                  <c:v>№ 26</c:v>
                </c:pt>
                <c:pt idx="4">
                  <c:v>№ 27</c:v>
                </c:pt>
                <c:pt idx="5">
                  <c:v>№ 28</c:v>
                </c:pt>
                <c:pt idx="6">
                  <c:v>№ 29</c:v>
                </c:pt>
              </c:strCache>
            </c:strRef>
          </c:cat>
          <c:val>
            <c:numRef>
              <c:f>побалльно!$W$195:$AC$195</c:f>
              <c:numCache>
                <c:formatCode>0.0%</c:formatCode>
                <c:ptCount val="7"/>
                <c:pt idx="0">
                  <c:v>0.29166666666666669</c:v>
                </c:pt>
                <c:pt idx="1">
                  <c:v>0.1736111111111111</c:v>
                </c:pt>
                <c:pt idx="2">
                  <c:v>0.11805555555555555</c:v>
                </c:pt>
                <c:pt idx="3">
                  <c:v>0.1875</c:v>
                </c:pt>
                <c:pt idx="4">
                  <c:v>0.25</c:v>
                </c:pt>
                <c:pt idx="5">
                  <c:v>0.13194444444444445</c:v>
                </c:pt>
                <c:pt idx="6">
                  <c:v>6.9444444444444448E-2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8E7-4F50-AF42-1102884AE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tx1"/>
              </a:solidFill>
              <a:prstDash val="dash"/>
            </a:ln>
          </c:spPr>
        </c:dropLines>
        <c:marker val="1"/>
        <c:smooth val="0"/>
        <c:axId val="69566848"/>
        <c:axId val="69568768"/>
      </c:lineChart>
      <c:catAx>
        <c:axId val="6956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9568768"/>
        <c:crosses val="autoZero"/>
        <c:auto val="1"/>
        <c:lblAlgn val="ctr"/>
        <c:lblOffset val="100"/>
        <c:noMultiLvlLbl val="0"/>
      </c:catAx>
      <c:valAx>
        <c:axId val="695687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956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95584417376666"/>
          <c:y val="7.9052102216042877E-2"/>
          <c:w val="0.28965501435602198"/>
          <c:h val="0.87257365270411613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7D5037"/>
      </a:solidFill>
    </a:ln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11010007213933E-2"/>
          <c:y val="7.0343707309753506E-2"/>
          <c:w val="0.52929685807762794"/>
          <c:h val="0.7694539122833608"/>
        </c:manualLayout>
      </c:layout>
      <c:lineChart>
        <c:grouping val="standard"/>
        <c:varyColors val="0"/>
        <c:ser>
          <c:idx val="0"/>
          <c:order val="0"/>
          <c:tx>
            <c:strRef>
              <c:f>побалльно!$AS$156</c:f>
              <c:strCache>
                <c:ptCount val="1"/>
                <c:pt idx="0">
                  <c:v>% уч-ся, получивших 0 б.</c:v>
                </c:pt>
              </c:strCache>
            </c:strRef>
          </c:tx>
          <c:spPr>
            <a:ln w="38100"/>
          </c:spPr>
          <c:marker>
            <c:symbol val="diamond"/>
            <c:size val="10"/>
          </c:marker>
          <c:dLbls>
            <c:dLbl>
              <c:idx val="3"/>
              <c:layout>
                <c:manualLayout>
                  <c:x val="-2.4691358024691358E-3"/>
                  <c:y val="3.197441241352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EF-418B-B797-0D14F632F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побалльно!$AT$155:$AW$155</c:f>
              <c:strCache>
                <c:ptCount val="4"/>
                <c:pt idx="0">
                  <c:v>№ 29/К1</c:v>
                </c:pt>
                <c:pt idx="1">
                  <c:v>№ 29/К2</c:v>
                </c:pt>
                <c:pt idx="2">
                  <c:v>№ 29/К3</c:v>
                </c:pt>
                <c:pt idx="3">
                  <c:v>№ 29/К4</c:v>
                </c:pt>
              </c:strCache>
            </c:strRef>
          </c:cat>
          <c:val>
            <c:numRef>
              <c:f>побалльно!$AT$156:$AW$156</c:f>
              <c:numCache>
                <c:formatCode>0.0%</c:formatCode>
                <c:ptCount val="4"/>
                <c:pt idx="0">
                  <c:v>0.2638888888888889</c:v>
                </c:pt>
                <c:pt idx="1">
                  <c:v>0.5</c:v>
                </c:pt>
                <c:pt idx="2">
                  <c:v>0.79861111111111116</c:v>
                </c:pt>
                <c:pt idx="3">
                  <c:v>0.40277777777777779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EF-418B-B797-0D14F632F3CB}"/>
            </c:ext>
          </c:extLst>
        </c:ser>
        <c:ser>
          <c:idx val="1"/>
          <c:order val="1"/>
          <c:tx>
            <c:strRef>
              <c:f>побалльно!$AS$157</c:f>
              <c:strCache>
                <c:ptCount val="1"/>
                <c:pt idx="0">
                  <c:v>% уч-ся, получивших 1 б.</c:v>
                </c:pt>
              </c:strCache>
            </c:strRef>
          </c:tx>
          <c:spPr>
            <a:ln w="38100"/>
          </c:spPr>
          <c:dLbls>
            <c:dLbl>
              <c:idx val="3"/>
              <c:layout>
                <c:manualLayout>
                  <c:x val="-4.9382716049382715E-3"/>
                  <c:y val="-3.8369294896229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EF-418B-B797-0D14F632F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побалльно!$AT$155:$AW$155</c:f>
              <c:strCache>
                <c:ptCount val="4"/>
                <c:pt idx="0">
                  <c:v>№ 29/К1</c:v>
                </c:pt>
                <c:pt idx="1">
                  <c:v>№ 29/К2</c:v>
                </c:pt>
                <c:pt idx="2">
                  <c:v>№ 29/К3</c:v>
                </c:pt>
                <c:pt idx="3">
                  <c:v>№ 29/К4</c:v>
                </c:pt>
              </c:strCache>
            </c:strRef>
          </c:cat>
          <c:val>
            <c:numRef>
              <c:f>побалльно!$AT$157:$AW$157</c:f>
              <c:numCache>
                <c:formatCode>0.0%</c:formatCode>
                <c:ptCount val="4"/>
                <c:pt idx="0">
                  <c:v>0.73611111111111116</c:v>
                </c:pt>
                <c:pt idx="1">
                  <c:v>0.3611111111111111</c:v>
                </c:pt>
                <c:pt idx="2">
                  <c:v>0.2013888888888889</c:v>
                </c:pt>
                <c:pt idx="3">
                  <c:v>0.4236111111111111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EF-418B-B797-0D14F632F3CB}"/>
            </c:ext>
          </c:extLst>
        </c:ser>
        <c:ser>
          <c:idx val="2"/>
          <c:order val="2"/>
          <c:tx>
            <c:strRef>
              <c:f>побалльно!$AS$158</c:f>
              <c:strCache>
                <c:ptCount val="1"/>
                <c:pt idx="0">
                  <c:v>% уч-ся, получивших 2 б.</c:v>
                </c:pt>
              </c:strCache>
            </c:strRef>
          </c:tx>
          <c:spPr>
            <a:ln w="38100">
              <a:solidFill>
                <a:srgbClr val="339966"/>
              </a:solidFill>
            </a:ln>
          </c:spPr>
          <c:marker>
            <c:symbol val="triangle"/>
            <c:size val="11"/>
            <c:spPr>
              <a:solidFill>
                <a:srgbClr val="339966"/>
              </a:solidFill>
              <a:ln>
                <a:solidFill>
                  <a:srgbClr val="339966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побалльно!$AT$155:$AW$155</c:f>
              <c:strCache>
                <c:ptCount val="4"/>
                <c:pt idx="0">
                  <c:v>№ 29/К1</c:v>
                </c:pt>
                <c:pt idx="1">
                  <c:v>№ 29/К2</c:v>
                </c:pt>
                <c:pt idx="2">
                  <c:v>№ 29/К3</c:v>
                </c:pt>
                <c:pt idx="3">
                  <c:v>№ 29/К4</c:v>
                </c:pt>
              </c:strCache>
            </c:strRef>
          </c:cat>
          <c:val>
            <c:numRef>
              <c:f>побалльно!$AT$158:$AW$158</c:f>
              <c:numCache>
                <c:formatCode>0.0%</c:formatCode>
                <c:ptCount val="4"/>
                <c:pt idx="1">
                  <c:v>0.1388888888888889</c:v>
                </c:pt>
                <c:pt idx="3">
                  <c:v>0.1736111111111111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0EF-418B-B797-0D14F632F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785280"/>
        <c:axId val="72906240"/>
      </c:lineChart>
      <c:catAx>
        <c:axId val="7278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72906240"/>
        <c:crosses val="autoZero"/>
        <c:auto val="1"/>
        <c:lblAlgn val="ctr"/>
        <c:lblOffset val="100"/>
        <c:noMultiLvlLbl val="0"/>
      </c:catAx>
      <c:valAx>
        <c:axId val="729062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7278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93683381771535"/>
          <c:y val="0.22423090982722349"/>
          <c:w val="0.37771064026957135"/>
          <c:h val="0.5515381803455530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7D5037"/>
      </a:solidFill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973367160059034"/>
          <c:y val="4.6127353370992968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300116996915159E-2"/>
          <c:y val="0"/>
          <c:w val="0.91236264021939528"/>
          <c:h val="1"/>
        </c:manualLayout>
      </c:layout>
      <c:pie3DChart>
        <c:varyColors val="1"/>
        <c:ser>
          <c:idx val="0"/>
          <c:order val="0"/>
          <c:tx>
            <c:strRef>
              <c:f>побалльно!$AI$161</c:f>
              <c:strCache>
                <c:ptCount val="1"/>
                <c:pt idx="0">
                  <c:v>№ 25/К1</c:v>
                </c:pt>
              </c:strCache>
            </c:strRef>
          </c:tx>
          <c:spPr>
            <a:ln>
              <a:solidFill>
                <a:srgbClr val="7D5037"/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  <a:alpha val="59000"/>
                </a:schemeClr>
              </a:solidFill>
              <a:ln>
                <a:solidFill>
                  <a:srgbClr val="7D503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8F2-4CD9-81C6-5FBBA45833A9}"/>
              </c:ext>
            </c:extLst>
          </c:dPt>
          <c:dPt>
            <c:idx val="1"/>
            <c:bubble3D val="0"/>
            <c:spPr>
              <a:solidFill>
                <a:srgbClr val="BD9075">
                  <a:alpha val="85000"/>
                </a:srgbClr>
              </a:solidFill>
              <a:ln>
                <a:solidFill>
                  <a:srgbClr val="7D503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8F2-4CD9-81C6-5FBBA45833A9}"/>
              </c:ext>
            </c:extLst>
          </c:dPt>
          <c:dPt>
            <c:idx val="2"/>
            <c:bubble3D val="0"/>
            <c:spPr>
              <a:solidFill>
                <a:srgbClr val="339966">
                  <a:alpha val="67000"/>
                </a:srgbClr>
              </a:solidFill>
              <a:ln>
                <a:solidFill>
                  <a:srgbClr val="7D503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8F2-4CD9-81C6-5FBBA45833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побалльно!$AH$162:$AH$164</c:f>
              <c:strCache>
                <c:ptCount val="3"/>
                <c:pt idx="0">
                  <c:v>% уч-ся, получивших 0 б.</c:v>
                </c:pt>
                <c:pt idx="1">
                  <c:v>% уч-ся, получивших 1 б.</c:v>
                </c:pt>
                <c:pt idx="2">
                  <c:v>% уч-ся, получивших 2 б.</c:v>
                </c:pt>
              </c:strCache>
            </c:strRef>
          </c:cat>
          <c:val>
            <c:numRef>
              <c:f>побалльно!$AI$162:$AI$164</c:f>
              <c:numCache>
                <c:formatCode>0.0%</c:formatCode>
                <c:ptCount val="3"/>
                <c:pt idx="0">
                  <c:v>0.375</c:v>
                </c:pt>
                <c:pt idx="1">
                  <c:v>0.27777777777777779</c:v>
                </c:pt>
                <c:pt idx="2">
                  <c:v>0.34722222222222221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F2-4CD9-81C6-5FBBA45833A9}"/>
            </c:ext>
          </c:extLst>
        </c:ser>
        <c:ser>
          <c:idx val="1"/>
          <c:order val="1"/>
          <c:tx>
            <c:strRef>
              <c:f>побалльно!$AJ$161</c:f>
              <c:strCache>
                <c:ptCount val="1"/>
                <c:pt idx="0">
                  <c:v>№ 25/К2</c:v>
                </c:pt>
              </c:strCache>
            </c:strRef>
          </c:tx>
          <c:cat>
            <c:strRef>
              <c:f>побалльно!$AH$162:$AH$164</c:f>
              <c:strCache>
                <c:ptCount val="3"/>
                <c:pt idx="0">
                  <c:v>% уч-ся, получивших 0 б.</c:v>
                </c:pt>
                <c:pt idx="1">
                  <c:v>% уч-ся, получивших 1 б.</c:v>
                </c:pt>
                <c:pt idx="2">
                  <c:v>% уч-ся, получивших 2 б.</c:v>
                </c:pt>
              </c:strCache>
            </c:strRef>
          </c:cat>
          <c:val>
            <c:numRef>
              <c:f>побалльно!$AJ$162:$AJ$164</c:f>
              <c:numCache>
                <c:formatCode>0.0%</c:formatCode>
                <c:ptCount val="3"/>
                <c:pt idx="0">
                  <c:v>0.61111111111111116</c:v>
                </c:pt>
                <c:pt idx="1">
                  <c:v>0.20833333333333334</c:v>
                </c:pt>
                <c:pt idx="2">
                  <c:v>0.18055555555555555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F2-4CD9-81C6-5FBBA4583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2684514888890974"/>
          <c:y val="0.77026997000333286"/>
          <c:w val="0.74630944859782511"/>
          <c:h val="0.2134497876304342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4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888799868417273E-2"/>
          <c:y val="0"/>
          <c:w val="0.84372288639348803"/>
          <c:h val="1"/>
        </c:manualLayout>
      </c:layout>
      <c:pie3DChart>
        <c:varyColors val="1"/>
        <c:ser>
          <c:idx val="0"/>
          <c:order val="0"/>
          <c:tx>
            <c:strRef>
              <c:f>побалльно!$AJ$161</c:f>
              <c:strCache>
                <c:ptCount val="1"/>
                <c:pt idx="0">
                  <c:v>№ 25/К2</c:v>
                </c:pt>
              </c:strCache>
            </c:strRef>
          </c:tx>
          <c:spPr>
            <a:ln>
              <a:solidFill>
                <a:srgbClr val="7D5037"/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  <a:alpha val="59000"/>
                </a:schemeClr>
              </a:solidFill>
              <a:ln>
                <a:solidFill>
                  <a:srgbClr val="7D503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B2C-4070-A1EB-B804681CF30A}"/>
              </c:ext>
            </c:extLst>
          </c:dPt>
          <c:dPt>
            <c:idx val="1"/>
            <c:bubble3D val="0"/>
            <c:spPr>
              <a:solidFill>
                <a:srgbClr val="BD9075">
                  <a:alpha val="80000"/>
                </a:srgbClr>
              </a:solidFill>
              <a:ln>
                <a:solidFill>
                  <a:srgbClr val="7D503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B2C-4070-A1EB-B804681CF30A}"/>
              </c:ext>
            </c:extLst>
          </c:dPt>
          <c:dPt>
            <c:idx val="2"/>
            <c:bubble3D val="0"/>
            <c:spPr>
              <a:solidFill>
                <a:srgbClr val="339966">
                  <a:alpha val="61000"/>
                </a:srgbClr>
              </a:solidFill>
              <a:ln>
                <a:solidFill>
                  <a:srgbClr val="7D503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B2C-4070-A1EB-B804681CF3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побалльно!$AH$162:$AH$164</c:f>
              <c:strCache>
                <c:ptCount val="3"/>
                <c:pt idx="0">
                  <c:v>% уч-ся, получивших 0 б.</c:v>
                </c:pt>
                <c:pt idx="1">
                  <c:v>% уч-ся, получивших 1 б.</c:v>
                </c:pt>
                <c:pt idx="2">
                  <c:v>% уч-ся, получивших 2 б.</c:v>
                </c:pt>
              </c:strCache>
            </c:strRef>
          </c:cat>
          <c:val>
            <c:numRef>
              <c:f>побалльно!$AJ$162:$AJ$164</c:f>
              <c:numCache>
                <c:formatCode>0.0%</c:formatCode>
                <c:ptCount val="3"/>
                <c:pt idx="0">
                  <c:v>0.61111111111111116</c:v>
                </c:pt>
                <c:pt idx="1">
                  <c:v>0.20833333333333334</c:v>
                </c:pt>
                <c:pt idx="2">
                  <c:v>0.18055555555555555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E-4E31-BA26-0FBEB1EEF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0225707740240989"/>
          <c:y val="0.75851697481641811"/>
          <c:w val="0.64358635517251628"/>
          <c:h val="0.2357937159524647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'по баллам'!$A$5</c:f>
              <c:strCache>
                <c:ptCount val="1"/>
              </c:strCache>
            </c:strRef>
          </c:tx>
          <c:spPr>
            <a:ln w="349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баллам'!$B$4:$K$4</c:f>
              <c:strCache>
                <c:ptCount val="10"/>
                <c:pt idx="0">
                  <c:v>91-100</c:v>
                </c:pt>
                <c:pt idx="1">
                  <c:v>81-90</c:v>
                </c:pt>
                <c:pt idx="2">
                  <c:v>71-80</c:v>
                </c:pt>
                <c:pt idx="3">
                  <c:v>61-70</c:v>
                </c:pt>
                <c:pt idx="4">
                  <c:v>51-60</c:v>
                </c:pt>
                <c:pt idx="5">
                  <c:v>42-50</c:v>
                </c:pt>
                <c:pt idx="6">
                  <c:v>31-41</c:v>
                </c:pt>
                <c:pt idx="7">
                  <c:v>21-30</c:v>
                </c:pt>
                <c:pt idx="8">
                  <c:v>11-20</c:v>
                </c:pt>
                <c:pt idx="9">
                  <c:v>1-10</c:v>
                </c:pt>
              </c:strCache>
            </c:strRef>
          </c:cat>
          <c:val>
            <c:numRef>
              <c:f>'по баллам'!$B$5:$K$5</c:f>
              <c:numCache>
                <c:formatCode>General</c:formatCode>
                <c:ptCount val="10"/>
                <c:pt idx="0">
                  <c:v>7</c:v>
                </c:pt>
                <c:pt idx="1">
                  <c:v>9</c:v>
                </c:pt>
                <c:pt idx="2">
                  <c:v>19</c:v>
                </c:pt>
                <c:pt idx="3">
                  <c:v>37</c:v>
                </c:pt>
                <c:pt idx="4">
                  <c:v>27</c:v>
                </c:pt>
                <c:pt idx="5">
                  <c:v>18</c:v>
                </c:pt>
                <c:pt idx="6">
                  <c:v>21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8C-4A3E-B148-FD1BB629B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prstDash val="dash"/>
            </a:ln>
          </c:spPr>
        </c:dropLines>
        <c:marker val="1"/>
        <c:smooth val="0"/>
        <c:axId val="110367104"/>
        <c:axId val="110368640"/>
      </c:lineChart>
      <c:catAx>
        <c:axId val="110367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10368640"/>
        <c:crosses val="autoZero"/>
        <c:auto val="1"/>
        <c:lblAlgn val="ctr"/>
        <c:lblOffset val="100"/>
        <c:noMultiLvlLbl val="0"/>
      </c:catAx>
      <c:valAx>
        <c:axId val="110368640"/>
        <c:scaling>
          <c:orientation val="minMax"/>
          <c:max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11036710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7D5037"/>
      </a:solidFill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505635826038824E-3"/>
          <c:y val="2.7040296176241856E-2"/>
          <c:w val="0.97952551302585333"/>
          <c:h val="0.85333683289588802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rgbClr val="BD9075">
                <a:alpha val="84706"/>
              </a:srgbClr>
            </a:solidFill>
            <a:ln w="9525" cap="flat" cmpd="sng" algn="ctr">
              <a:solidFill>
                <a:srgbClr val="7D5037"/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'кол-во по ОО'!$A$3:$A$16</c:f>
              <c:strCache>
                <c:ptCount val="14"/>
                <c:pt idx="0">
                  <c:v>Гимн.2</c:v>
                </c:pt>
                <c:pt idx="1">
                  <c:v>Лиц.3</c:v>
                </c:pt>
                <c:pt idx="2">
                  <c:v>Шк.5</c:v>
                </c:pt>
                <c:pt idx="3">
                  <c:v>Шк.7</c:v>
                </c:pt>
                <c:pt idx="4">
                  <c:v>Шк.10</c:v>
                </c:pt>
                <c:pt idx="5">
                  <c:v>Шк.11</c:v>
                </c:pt>
                <c:pt idx="6">
                  <c:v>Шк.12</c:v>
                </c:pt>
                <c:pt idx="7">
                  <c:v>Шк.13</c:v>
                </c:pt>
                <c:pt idx="8">
                  <c:v>Шк.14</c:v>
                </c:pt>
                <c:pt idx="9">
                  <c:v>Лиц.15</c:v>
                </c:pt>
                <c:pt idx="10">
                  <c:v>Шк.16</c:v>
                </c:pt>
                <c:pt idx="11">
                  <c:v>Шк.17</c:v>
                </c:pt>
                <c:pt idx="12">
                  <c:v>Шк.20</c:v>
                </c:pt>
                <c:pt idx="13">
                  <c:v>Инт.1</c:v>
                </c:pt>
              </c:strCache>
            </c:strRef>
          </c:cat>
          <c:val>
            <c:numRef>
              <c:f>'кол-во по ОО'!$B$3:$B$16</c:f>
              <c:numCache>
                <c:formatCode>General</c:formatCode>
                <c:ptCount val="14"/>
                <c:pt idx="0">
                  <c:v>15</c:v>
                </c:pt>
                <c:pt idx="1">
                  <c:v>7</c:v>
                </c:pt>
                <c:pt idx="2">
                  <c:v>15</c:v>
                </c:pt>
                <c:pt idx="3">
                  <c:v>8</c:v>
                </c:pt>
                <c:pt idx="4">
                  <c:v>5</c:v>
                </c:pt>
                <c:pt idx="5">
                  <c:v>14</c:v>
                </c:pt>
                <c:pt idx="6">
                  <c:v>6</c:v>
                </c:pt>
                <c:pt idx="7">
                  <c:v>24</c:v>
                </c:pt>
                <c:pt idx="8">
                  <c:v>13</c:v>
                </c:pt>
                <c:pt idx="9">
                  <c:v>6</c:v>
                </c:pt>
                <c:pt idx="10">
                  <c:v>11</c:v>
                </c:pt>
                <c:pt idx="11">
                  <c:v>10</c:v>
                </c:pt>
                <c:pt idx="12">
                  <c:v>7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1-4979-969F-BBC82A1BB0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9891200"/>
        <c:axId val="91699072"/>
        <c:axId val="0"/>
      </c:bar3DChart>
      <c:catAx>
        <c:axId val="898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1699072"/>
        <c:crosses val="autoZero"/>
        <c:auto val="1"/>
        <c:lblAlgn val="ctr"/>
        <c:lblOffset val="100"/>
        <c:noMultiLvlLbl val="0"/>
      </c:catAx>
      <c:valAx>
        <c:axId val="91699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9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7D5037"/>
      </a:solidFill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358432371524073E-2"/>
          <c:y val="7.7562349426672603E-2"/>
          <c:w val="0.97338140691942598"/>
          <c:h val="0.666399911424178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'кол-во по ОО (2)'!$B$2</c:f>
              <c:strCache>
                <c:ptCount val="1"/>
                <c:pt idx="0">
                  <c:v>Диагностика</c:v>
                </c:pt>
              </c:strCache>
            </c:strRef>
          </c:tx>
          <c:spPr>
            <a:solidFill>
              <a:srgbClr val="7DB775">
                <a:alpha val="84706"/>
              </a:srgbClr>
            </a:solidFill>
            <a:ln w="9525" cap="flat" cmpd="sng" algn="ctr">
              <a:solidFill>
                <a:srgbClr val="599A50"/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4"/>
              <c:layout>
                <c:manualLayout>
                  <c:x val="-1.5760578202251652E-3"/>
                  <c:y val="1.3349441425734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C5-4A51-878E-34314069E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'кол-во по ОО (2)'!$A$3:$A$16</c:f>
              <c:strCache>
                <c:ptCount val="14"/>
                <c:pt idx="0">
                  <c:v>Гимн.2</c:v>
                </c:pt>
                <c:pt idx="1">
                  <c:v>Лиц.3</c:v>
                </c:pt>
                <c:pt idx="2">
                  <c:v>Шк.5</c:v>
                </c:pt>
                <c:pt idx="3">
                  <c:v>Шк.7</c:v>
                </c:pt>
                <c:pt idx="4">
                  <c:v>Шк.10</c:v>
                </c:pt>
                <c:pt idx="5">
                  <c:v>Шк.11</c:v>
                </c:pt>
                <c:pt idx="6">
                  <c:v>Шк.12</c:v>
                </c:pt>
                <c:pt idx="7">
                  <c:v>Шк.13</c:v>
                </c:pt>
                <c:pt idx="8">
                  <c:v>Шк.14</c:v>
                </c:pt>
                <c:pt idx="9">
                  <c:v>Лиц.15</c:v>
                </c:pt>
                <c:pt idx="10">
                  <c:v>Шк.16</c:v>
                </c:pt>
                <c:pt idx="11">
                  <c:v>Шк.17</c:v>
                </c:pt>
                <c:pt idx="12">
                  <c:v>Шк.20</c:v>
                </c:pt>
                <c:pt idx="13">
                  <c:v>Инт.1</c:v>
                </c:pt>
              </c:strCache>
            </c:strRef>
          </c:cat>
          <c:val>
            <c:numRef>
              <c:f>'кол-во по ОО (2)'!$B$3:$B$16</c:f>
              <c:numCache>
                <c:formatCode>General</c:formatCode>
                <c:ptCount val="14"/>
                <c:pt idx="0">
                  <c:v>15</c:v>
                </c:pt>
                <c:pt idx="1">
                  <c:v>5</c:v>
                </c:pt>
                <c:pt idx="2">
                  <c:v>20</c:v>
                </c:pt>
                <c:pt idx="3">
                  <c:v>9</c:v>
                </c:pt>
                <c:pt idx="4">
                  <c:v>8</c:v>
                </c:pt>
                <c:pt idx="5">
                  <c:v>14</c:v>
                </c:pt>
                <c:pt idx="6">
                  <c:v>6</c:v>
                </c:pt>
                <c:pt idx="7">
                  <c:v>21</c:v>
                </c:pt>
                <c:pt idx="8">
                  <c:v>12</c:v>
                </c:pt>
                <c:pt idx="9">
                  <c:v>6</c:v>
                </c:pt>
                <c:pt idx="10">
                  <c:v>11</c:v>
                </c:pt>
                <c:pt idx="11">
                  <c:v>11</c:v>
                </c:pt>
                <c:pt idx="12">
                  <c:v>6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2-4BA8-863E-A69CA834CCF1}"/>
            </c:ext>
          </c:extLst>
        </c:ser>
        <c:ser>
          <c:idx val="1"/>
          <c:order val="1"/>
          <c:tx>
            <c:strRef>
              <c:f>'кол-во по ОО (2)'!$C$2</c:f>
              <c:strCache>
                <c:ptCount val="1"/>
                <c:pt idx="0">
                  <c:v>ЕГЭ-2020</c:v>
                </c:pt>
              </c:strCache>
            </c:strRef>
          </c:tx>
          <c:spPr>
            <a:solidFill>
              <a:srgbClr val="BD9075">
                <a:alpha val="85000"/>
              </a:srgbClr>
            </a:solidFill>
            <a:ln w="9525" cap="flat" cmpd="sng" algn="ctr">
              <a:solidFill>
                <a:srgbClr val="7D5037"/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7.8802891011258269E-3"/>
                  <c:y val="4.4498138085781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C5-4A51-878E-34314069EB83}"/>
                </c:ext>
              </c:extLst>
            </c:dLbl>
            <c:dLbl>
              <c:idx val="3"/>
              <c:layout>
                <c:manualLayout>
                  <c:x val="1.5760578202251652E-3"/>
                  <c:y val="1.3349441425734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C5-4A51-878E-34314069EB83}"/>
                </c:ext>
              </c:extLst>
            </c:dLbl>
            <c:dLbl>
              <c:idx val="4"/>
              <c:layout>
                <c:manualLayout>
                  <c:x val="7.8802891011258269E-3"/>
                  <c:y val="8.8996276171562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C5-4A51-878E-34314069E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'кол-во по ОО (2)'!$A$3:$A$16</c:f>
              <c:strCache>
                <c:ptCount val="14"/>
                <c:pt idx="0">
                  <c:v>Гимн.2</c:v>
                </c:pt>
                <c:pt idx="1">
                  <c:v>Лиц.3</c:v>
                </c:pt>
                <c:pt idx="2">
                  <c:v>Шк.5</c:v>
                </c:pt>
                <c:pt idx="3">
                  <c:v>Шк.7</c:v>
                </c:pt>
                <c:pt idx="4">
                  <c:v>Шк.10</c:v>
                </c:pt>
                <c:pt idx="5">
                  <c:v>Шк.11</c:v>
                </c:pt>
                <c:pt idx="6">
                  <c:v>Шк.12</c:v>
                </c:pt>
                <c:pt idx="7">
                  <c:v>Шк.13</c:v>
                </c:pt>
                <c:pt idx="8">
                  <c:v>Шк.14</c:v>
                </c:pt>
                <c:pt idx="9">
                  <c:v>Лиц.15</c:v>
                </c:pt>
                <c:pt idx="10">
                  <c:v>Шк.16</c:v>
                </c:pt>
                <c:pt idx="11">
                  <c:v>Шк.17</c:v>
                </c:pt>
                <c:pt idx="12">
                  <c:v>Шк.20</c:v>
                </c:pt>
                <c:pt idx="13">
                  <c:v>Инт.1</c:v>
                </c:pt>
              </c:strCache>
            </c:strRef>
          </c:cat>
          <c:val>
            <c:numRef>
              <c:f>'кол-во по ОО (2)'!$C$3:$C$16</c:f>
              <c:numCache>
                <c:formatCode>General</c:formatCode>
                <c:ptCount val="14"/>
                <c:pt idx="0">
                  <c:v>15</c:v>
                </c:pt>
                <c:pt idx="1">
                  <c:v>7</c:v>
                </c:pt>
                <c:pt idx="2">
                  <c:v>15</c:v>
                </c:pt>
                <c:pt idx="3">
                  <c:v>8</c:v>
                </c:pt>
                <c:pt idx="4">
                  <c:v>5</c:v>
                </c:pt>
                <c:pt idx="5">
                  <c:v>14</c:v>
                </c:pt>
                <c:pt idx="6">
                  <c:v>6</c:v>
                </c:pt>
                <c:pt idx="7">
                  <c:v>24</c:v>
                </c:pt>
                <c:pt idx="8">
                  <c:v>13</c:v>
                </c:pt>
                <c:pt idx="9">
                  <c:v>6</c:v>
                </c:pt>
                <c:pt idx="10">
                  <c:v>11</c:v>
                </c:pt>
                <c:pt idx="11">
                  <c:v>10</c:v>
                </c:pt>
                <c:pt idx="12">
                  <c:v>7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2-4BA8-863E-A69CA834C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1730688"/>
        <c:axId val="91732224"/>
        <c:axId val="0"/>
      </c:bar3DChart>
      <c:catAx>
        <c:axId val="91730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732224"/>
        <c:crosses val="autoZero"/>
        <c:auto val="1"/>
        <c:lblAlgn val="ctr"/>
        <c:lblOffset val="100"/>
        <c:noMultiLvlLbl val="0"/>
      </c:catAx>
      <c:valAx>
        <c:axId val="91732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173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723318043570858E-2"/>
          <c:y val="0.89633860910733232"/>
          <c:w val="0.94183516777459642"/>
          <c:h val="8.58621356583552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7D5037"/>
      </a:solidFill>
      <a:round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929647979989992E-2"/>
          <c:y val="2.8725167996996297E-2"/>
          <c:w val="0.97807035202001003"/>
          <c:h val="0.654979889298096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'средний балл по ОбОО'!$B$25</c:f>
              <c:strCache>
                <c:ptCount val="1"/>
                <c:pt idx="0">
                  <c:v>диагностика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9"/>
              <c:layout>
                <c:manualLayout>
                  <c:x val="-3.0234312349728624E-3"/>
                  <c:y val="6.179991523192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E1-4C3B-85A5-650A1252243D}"/>
                </c:ext>
              </c:extLst>
            </c:dLbl>
            <c:dLbl>
              <c:idx val="10"/>
              <c:layout>
                <c:manualLayout>
                  <c:x val="-7.558578087432156E-3"/>
                  <c:y val="3.0899957615963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E1-4C3B-85A5-650A1252243D}"/>
                </c:ext>
              </c:extLst>
            </c:dLbl>
            <c:dLbl>
              <c:idx val="11"/>
              <c:layout>
                <c:manualLayout>
                  <c:x val="-9.07029370491858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2E1-4C3B-85A5-650A1252243D}"/>
                </c:ext>
              </c:extLst>
            </c:dLbl>
            <c:dLbl>
              <c:idx val="13"/>
              <c:layout>
                <c:manualLayout>
                  <c:x val="-1.209372493989145E-2"/>
                  <c:y val="-5.6649267878756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2E1-4C3B-85A5-650A1252243D}"/>
                </c:ext>
              </c:extLst>
            </c:dLbl>
            <c:dLbl>
              <c:idx val="14"/>
              <c:layout>
                <c:manualLayout>
                  <c:x val="-1.2093724939891339E-2"/>
                  <c:y val="3.0899957615964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E1-4C3B-85A5-650A12522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'средний балл по ОбОО'!$A$26:$A$40</c:f>
              <c:strCache>
                <c:ptCount val="15"/>
                <c:pt idx="0">
                  <c:v>Гимн.2</c:v>
                </c:pt>
                <c:pt idx="1">
                  <c:v>Лиц.3</c:v>
                </c:pt>
                <c:pt idx="2">
                  <c:v>Шк.5</c:v>
                </c:pt>
                <c:pt idx="3">
                  <c:v>Шк.7</c:v>
                </c:pt>
                <c:pt idx="4">
                  <c:v>Шк.10</c:v>
                </c:pt>
                <c:pt idx="5">
                  <c:v>Шк.11</c:v>
                </c:pt>
                <c:pt idx="6">
                  <c:v>Шк.12</c:v>
                </c:pt>
                <c:pt idx="7">
                  <c:v>Шк.13</c:v>
                </c:pt>
                <c:pt idx="8">
                  <c:v>Шк.14</c:v>
                </c:pt>
                <c:pt idx="9">
                  <c:v>Лиц.15</c:v>
                </c:pt>
                <c:pt idx="10">
                  <c:v>Шк.16</c:v>
                </c:pt>
                <c:pt idx="11">
                  <c:v>Шк.17</c:v>
                </c:pt>
                <c:pt idx="12">
                  <c:v>Шк.20</c:v>
                </c:pt>
                <c:pt idx="13">
                  <c:v>Инт.1</c:v>
                </c:pt>
                <c:pt idx="14">
                  <c:v>Среднегородской</c:v>
                </c:pt>
              </c:strCache>
            </c:strRef>
          </c:cat>
          <c:val>
            <c:numRef>
              <c:f>'средний балл по ОбОО'!$B$26:$B$40</c:f>
              <c:numCache>
                <c:formatCode>0.0</c:formatCode>
                <c:ptCount val="15"/>
                <c:pt idx="0">
                  <c:v>61.4</c:v>
                </c:pt>
                <c:pt idx="1">
                  <c:v>58.6</c:v>
                </c:pt>
                <c:pt idx="2">
                  <c:v>44.85</c:v>
                </c:pt>
                <c:pt idx="3">
                  <c:v>42.56</c:v>
                </c:pt>
                <c:pt idx="4">
                  <c:v>45.5</c:v>
                </c:pt>
                <c:pt idx="5">
                  <c:v>41.71</c:v>
                </c:pt>
                <c:pt idx="6">
                  <c:v>52.67</c:v>
                </c:pt>
                <c:pt idx="7">
                  <c:v>47.9</c:v>
                </c:pt>
                <c:pt idx="8">
                  <c:v>46.67</c:v>
                </c:pt>
                <c:pt idx="9">
                  <c:v>55.17</c:v>
                </c:pt>
                <c:pt idx="10">
                  <c:v>50.36</c:v>
                </c:pt>
                <c:pt idx="11">
                  <c:v>39.36</c:v>
                </c:pt>
                <c:pt idx="12">
                  <c:v>30.17</c:v>
                </c:pt>
                <c:pt idx="13">
                  <c:v>45.4</c:v>
                </c:pt>
                <c:pt idx="14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1-4C3B-85A5-650A1252243D}"/>
            </c:ext>
          </c:extLst>
        </c:ser>
        <c:ser>
          <c:idx val="1"/>
          <c:order val="1"/>
          <c:tx>
            <c:strRef>
              <c:f>'средний балл по ОбОО'!$C$25</c:f>
              <c:strCache>
                <c:ptCount val="1"/>
                <c:pt idx="0">
                  <c:v>ЕГЭ-2020</c:v>
                </c:pt>
              </c:strCache>
            </c:strRef>
          </c:tx>
          <c:spPr>
            <a:solidFill>
              <a:srgbClr val="BD9075">
                <a:alpha val="85000"/>
              </a:srgbClr>
            </a:solidFill>
            <a:ln w="9525" cap="flat" cmpd="sng" algn="ctr">
              <a:solidFill>
                <a:srgbClr val="BD9075"/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'средний балл по ОбОО'!$A$26:$A$40</c:f>
              <c:strCache>
                <c:ptCount val="15"/>
                <c:pt idx="0">
                  <c:v>Гимн.2</c:v>
                </c:pt>
                <c:pt idx="1">
                  <c:v>Лиц.3</c:v>
                </c:pt>
                <c:pt idx="2">
                  <c:v>Шк.5</c:v>
                </c:pt>
                <c:pt idx="3">
                  <c:v>Шк.7</c:v>
                </c:pt>
                <c:pt idx="4">
                  <c:v>Шк.10</c:v>
                </c:pt>
                <c:pt idx="5">
                  <c:v>Шк.11</c:v>
                </c:pt>
                <c:pt idx="6">
                  <c:v>Шк.12</c:v>
                </c:pt>
                <c:pt idx="7">
                  <c:v>Шк.13</c:v>
                </c:pt>
                <c:pt idx="8">
                  <c:v>Шк.14</c:v>
                </c:pt>
                <c:pt idx="9">
                  <c:v>Лиц.15</c:v>
                </c:pt>
                <c:pt idx="10">
                  <c:v>Шк.16</c:v>
                </c:pt>
                <c:pt idx="11">
                  <c:v>Шк.17</c:v>
                </c:pt>
                <c:pt idx="12">
                  <c:v>Шк.20</c:v>
                </c:pt>
                <c:pt idx="13">
                  <c:v>Инт.1</c:v>
                </c:pt>
                <c:pt idx="14">
                  <c:v>Среднегородской</c:v>
                </c:pt>
              </c:strCache>
            </c:strRef>
          </c:cat>
          <c:val>
            <c:numRef>
              <c:f>'средний балл по ОбОО'!$C$26:$C$40</c:f>
              <c:numCache>
                <c:formatCode>General</c:formatCode>
                <c:ptCount val="15"/>
                <c:pt idx="0">
                  <c:v>77.3</c:v>
                </c:pt>
                <c:pt idx="1">
                  <c:v>74</c:v>
                </c:pt>
                <c:pt idx="2">
                  <c:v>57.7</c:v>
                </c:pt>
                <c:pt idx="3">
                  <c:v>54.8</c:v>
                </c:pt>
                <c:pt idx="4">
                  <c:v>57.6</c:v>
                </c:pt>
                <c:pt idx="5">
                  <c:v>52.9</c:v>
                </c:pt>
                <c:pt idx="6">
                  <c:v>57.7</c:v>
                </c:pt>
                <c:pt idx="7">
                  <c:v>55.3</c:v>
                </c:pt>
                <c:pt idx="8">
                  <c:v>60.4</c:v>
                </c:pt>
                <c:pt idx="9">
                  <c:v>72.2</c:v>
                </c:pt>
                <c:pt idx="10">
                  <c:v>61.6</c:v>
                </c:pt>
                <c:pt idx="11">
                  <c:v>58.8</c:v>
                </c:pt>
                <c:pt idx="12">
                  <c:v>30.3</c:v>
                </c:pt>
                <c:pt idx="13">
                  <c:v>51.3</c:v>
                </c:pt>
                <c:pt idx="14" formatCode="0.0">
                  <c:v>59.24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1-4C3B-85A5-650A12522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3631232"/>
        <c:axId val="93632768"/>
        <c:axId val="0"/>
      </c:bar3DChart>
      <c:catAx>
        <c:axId val="93631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632768"/>
        <c:crosses val="autoZero"/>
        <c:auto val="1"/>
        <c:lblAlgn val="ctr"/>
        <c:lblOffset val="100"/>
        <c:noMultiLvlLbl val="0"/>
      </c:catAx>
      <c:valAx>
        <c:axId val="93632768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9363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7D5037"/>
      </a:solidFill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47803797576045E-2"/>
          <c:y val="3.6303630363036306E-2"/>
          <c:w val="0.96504392404847905"/>
          <c:h val="0.713195862893376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88900" dist="50800" dir="63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8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>
                <a:outerShdw blurRad="88900" dist="50800" dir="63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'средний балл'!$B$5:$M$5</c:f>
              <c:strCache>
                <c:ptCount val="12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  <c:pt idx="3">
                  <c:v>2012 г.</c:v>
                </c:pt>
                <c:pt idx="4">
                  <c:v>2013 г.</c:v>
                </c:pt>
                <c:pt idx="5">
                  <c:v>2014 г.</c:v>
                </c:pt>
                <c:pt idx="6">
                  <c:v>2015 г.</c:v>
                </c:pt>
                <c:pt idx="7">
                  <c:v>2016 г.</c:v>
                </c:pt>
                <c:pt idx="8">
                  <c:v>2017 г.</c:v>
                </c:pt>
                <c:pt idx="9">
                  <c:v>2018 г. </c:v>
                </c:pt>
                <c:pt idx="10">
                  <c:v>2019 г.</c:v>
                </c:pt>
                <c:pt idx="11">
                  <c:v>2020 г.</c:v>
                </c:pt>
              </c:strCache>
            </c:strRef>
          </c:cat>
          <c:val>
            <c:numRef>
              <c:f>'средний балл'!$B$6:$M$6</c:f>
              <c:numCache>
                <c:formatCode>General</c:formatCode>
                <c:ptCount val="12"/>
                <c:pt idx="0">
                  <c:v>57.8</c:v>
                </c:pt>
                <c:pt idx="1">
                  <c:v>56.7</c:v>
                </c:pt>
                <c:pt idx="2">
                  <c:v>59.3</c:v>
                </c:pt>
                <c:pt idx="3">
                  <c:v>56.9</c:v>
                </c:pt>
                <c:pt idx="4">
                  <c:v>58.9</c:v>
                </c:pt>
                <c:pt idx="5">
                  <c:v>57.8</c:v>
                </c:pt>
                <c:pt idx="6">
                  <c:v>55.2</c:v>
                </c:pt>
                <c:pt idx="7">
                  <c:v>58.74</c:v>
                </c:pt>
                <c:pt idx="8">
                  <c:v>62.83</c:v>
                </c:pt>
                <c:pt idx="9">
                  <c:v>60.43</c:v>
                </c:pt>
                <c:pt idx="10">
                  <c:v>59.7</c:v>
                </c:pt>
                <c:pt idx="11">
                  <c:v>59.2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86-4E44-AD1C-AFBE967DD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84640"/>
        <c:axId val="91986176"/>
      </c:lineChart>
      <c:catAx>
        <c:axId val="919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986176"/>
        <c:crosses val="autoZero"/>
        <c:auto val="1"/>
        <c:lblAlgn val="ctr"/>
        <c:lblOffset val="100"/>
        <c:noMultiLvlLbl val="0"/>
      </c:catAx>
      <c:valAx>
        <c:axId val="91986176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9198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7D5037"/>
      </a:solidFill>
      <a:round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'Общие результаты-2020'!$A$5:$L$5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'Общие результаты-2020'!$A$6:$L$6</c:f>
              <c:numCache>
                <c:formatCode>General</c:formatCode>
                <c:ptCount val="12"/>
                <c:pt idx="0">
                  <c:v>2.6</c:v>
                </c:pt>
                <c:pt idx="1">
                  <c:v>4.4000000000000004</c:v>
                </c:pt>
                <c:pt idx="2">
                  <c:v>1.68</c:v>
                </c:pt>
                <c:pt idx="3">
                  <c:v>6.73</c:v>
                </c:pt>
                <c:pt idx="4">
                  <c:v>5.53</c:v>
                </c:pt>
                <c:pt idx="5">
                  <c:v>3.65</c:v>
                </c:pt>
                <c:pt idx="6" formatCode="0.00">
                  <c:v>15.8</c:v>
                </c:pt>
                <c:pt idx="7" formatCode="0.00">
                  <c:v>15.72</c:v>
                </c:pt>
                <c:pt idx="8">
                  <c:v>5</c:v>
                </c:pt>
                <c:pt idx="9">
                  <c:v>11.35</c:v>
                </c:pt>
                <c:pt idx="10">
                  <c:v>11.18</c:v>
                </c:pt>
                <c:pt idx="11">
                  <c:v>18.75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F9-474B-ACDD-99830A315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</c:dropLines>
        <c:marker val="1"/>
        <c:smooth val="0"/>
        <c:axId val="93364608"/>
        <c:axId val="93366144"/>
      </c:lineChart>
      <c:catAx>
        <c:axId val="9336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66144"/>
        <c:crosses val="autoZero"/>
        <c:auto val="1"/>
        <c:lblAlgn val="ctr"/>
        <c:lblOffset val="100"/>
        <c:noMultiLvlLbl val="0"/>
      </c:catAx>
      <c:valAx>
        <c:axId val="93366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36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7D5037"/>
      </a:solidFill>
      <a:round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60533439398211E-2"/>
          <c:y val="0.12953178035058352"/>
          <c:w val="0.9785440664810533"/>
          <c:h val="0.50401078718556747"/>
        </c:manualLayout>
      </c:layout>
      <c:lineChart>
        <c:grouping val="standard"/>
        <c:varyColors val="0"/>
        <c:ser>
          <c:idx val="0"/>
          <c:order val="0"/>
          <c:tx>
            <c:strRef>
              <c:f>побалльно!$C$164</c:f>
              <c:strCache>
                <c:ptCount val="1"/>
                <c:pt idx="0">
                  <c:v>% уч-ся, не справившихся с заданием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6.8199217256652553E-2"/>
                  <c:y val="3.2237272826222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AC-4CD4-83DE-A39CDD27822E}"/>
                </c:ext>
              </c:extLst>
            </c:dLbl>
            <c:dLbl>
              <c:idx val="5"/>
              <c:layout>
                <c:manualLayout>
                  <c:x val="-2.1008955016392428E-2"/>
                  <c:y val="-7.0922000217690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C-4CD4-83DE-A39CDD278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побалльно!$D$163:$I$163</c:f>
              <c:strCache>
                <c:ptCount val="6"/>
                <c:pt idx="0">
                  <c:v>№ 1</c:v>
                </c:pt>
                <c:pt idx="1">
                  <c:v>№ 2</c:v>
                </c:pt>
                <c:pt idx="2">
                  <c:v>№ 3</c:v>
                </c:pt>
                <c:pt idx="3">
                  <c:v>№ 10</c:v>
                </c:pt>
                <c:pt idx="4">
                  <c:v>№ 12</c:v>
                </c:pt>
                <c:pt idx="5">
                  <c:v>№ 16</c:v>
                </c:pt>
              </c:strCache>
            </c:strRef>
          </c:cat>
          <c:val>
            <c:numRef>
              <c:f>побалльно!$D$164:$I$164</c:f>
              <c:numCache>
                <c:formatCode>0.0%</c:formatCode>
                <c:ptCount val="6"/>
                <c:pt idx="0">
                  <c:v>0.47222222222222221</c:v>
                </c:pt>
                <c:pt idx="1">
                  <c:v>6.9444444444444448E-2</c:v>
                </c:pt>
                <c:pt idx="2">
                  <c:v>0.29166666666666669</c:v>
                </c:pt>
                <c:pt idx="3">
                  <c:v>0.30555555555555558</c:v>
                </c:pt>
                <c:pt idx="4">
                  <c:v>0.13194444444444445</c:v>
                </c:pt>
                <c:pt idx="5">
                  <c:v>0.65277777777777779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AC-4CD4-83DE-A39CDD27822E}"/>
            </c:ext>
          </c:extLst>
        </c:ser>
        <c:ser>
          <c:idx val="1"/>
          <c:order val="1"/>
          <c:tx>
            <c:strRef>
              <c:f>побалльно!$C$165</c:f>
              <c:strCache>
                <c:ptCount val="1"/>
                <c:pt idx="0">
                  <c:v>% учащихся, выполнивших задание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1.7943821656542878E-2"/>
                  <c:y val="-5.5448515399973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AC-4CD4-83DE-A39CDD278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побалльно!$D$163:$I$163</c:f>
              <c:strCache>
                <c:ptCount val="6"/>
                <c:pt idx="0">
                  <c:v>№ 1</c:v>
                </c:pt>
                <c:pt idx="1">
                  <c:v>№ 2</c:v>
                </c:pt>
                <c:pt idx="2">
                  <c:v>№ 3</c:v>
                </c:pt>
                <c:pt idx="3">
                  <c:v>№ 10</c:v>
                </c:pt>
                <c:pt idx="4">
                  <c:v>№ 12</c:v>
                </c:pt>
                <c:pt idx="5">
                  <c:v>№ 16</c:v>
                </c:pt>
              </c:strCache>
            </c:strRef>
          </c:cat>
          <c:val>
            <c:numRef>
              <c:f>побалльно!$D$165:$I$165</c:f>
              <c:numCache>
                <c:formatCode>0.0%</c:formatCode>
                <c:ptCount val="6"/>
                <c:pt idx="0">
                  <c:v>0.52777777777777779</c:v>
                </c:pt>
                <c:pt idx="1">
                  <c:v>0.93055555555555558</c:v>
                </c:pt>
                <c:pt idx="2">
                  <c:v>0.70833333333333337</c:v>
                </c:pt>
                <c:pt idx="3">
                  <c:v>0.69444444444444442</c:v>
                </c:pt>
                <c:pt idx="4">
                  <c:v>0.86805555555555558</c:v>
                </c:pt>
                <c:pt idx="5">
                  <c:v>0.34722222222222221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7AC-4CD4-83DE-A39CDD278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dropLines>
        <c:marker val="1"/>
        <c:smooth val="0"/>
        <c:axId val="22735104"/>
        <c:axId val="22786432"/>
      </c:lineChart>
      <c:catAx>
        <c:axId val="2273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2786432"/>
        <c:crosses val="autoZero"/>
        <c:auto val="1"/>
        <c:lblAlgn val="ctr"/>
        <c:lblOffset val="100"/>
        <c:noMultiLvlLbl val="0"/>
      </c:catAx>
      <c:valAx>
        <c:axId val="22786432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22735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3004184684056359"/>
          <c:w val="1"/>
          <c:h val="0.159389821312194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7D5037"/>
      </a:solidFill>
    </a:ln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696955574899259E-3"/>
          <c:y val="5.0925925925925923E-2"/>
          <c:w val="0.96969697421603229"/>
          <c:h val="0.61556923795211493"/>
        </c:manualLayout>
      </c:layout>
      <c:lineChart>
        <c:grouping val="standard"/>
        <c:varyColors val="0"/>
        <c:ser>
          <c:idx val="0"/>
          <c:order val="0"/>
          <c:tx>
            <c:strRef>
              <c:f>побалльно!$C$175</c:f>
              <c:strCache>
                <c:ptCount val="1"/>
                <c:pt idx="0">
                  <c:v>% уч-ся, не справившихся с заданием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5.8712112456437537E-2"/>
                  <c:y val="-2.469135802469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F9-4496-AC76-610CEEFEBCCB}"/>
                </c:ext>
              </c:extLst>
            </c:dLbl>
            <c:dLbl>
              <c:idx val="1"/>
              <c:layout>
                <c:manualLayout>
                  <c:x val="-7.5757564459919399E-3"/>
                  <c:y val="-2.777758335763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F9-4496-AC76-610CEEFEBCCB}"/>
                </c:ext>
              </c:extLst>
            </c:dLbl>
            <c:dLbl>
              <c:idx val="2"/>
              <c:layout>
                <c:manualLayout>
                  <c:x val="-7.5757564459919399E-3"/>
                  <c:y val="-5.092602313599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F9-4496-AC76-610CEEFEBCCB}"/>
                </c:ext>
              </c:extLst>
            </c:dLbl>
            <c:dLbl>
              <c:idx val="3"/>
              <c:layout>
                <c:manualLayout>
                  <c:x val="-9.4696955574899259E-3"/>
                  <c:y val="-8.9507144940215808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ysClr val="windowText" lastClr="000000">
                          <a:lumMod val="95000"/>
                          <a:lumOff val="5000"/>
                        </a:sys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F9-4496-AC76-610CEEFEBCCB}"/>
                </c:ext>
              </c:extLst>
            </c:dLbl>
            <c:dLbl>
              <c:idx val="4"/>
              <c:layout>
                <c:manualLayout>
                  <c:x val="-7.196968623692343E-2"/>
                  <c:y val="-1.0493632740351901E-2"/>
                </c:manualLayout>
              </c:layout>
              <c:spPr>
                <a:solidFill>
                  <a:srgbClr val="FFFFFF">
                    <a:alpha val="56078"/>
                  </a:srgbClr>
                </a:solidFill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F9-4496-AC76-610CEEFEBCCB}"/>
                </c:ext>
              </c:extLst>
            </c:dLbl>
            <c:dLbl>
              <c:idx val="5"/>
              <c:layout>
                <c:manualLayout>
                  <c:x val="-3.7878782229959699E-3"/>
                  <c:y val="-3.4567901234567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F9-4496-AC76-610CEEFEB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побалльно!$D$174:$I$174</c:f>
              <c:strCache>
                <c:ptCount val="6"/>
                <c:pt idx="0">
                  <c:v>№ 5</c:v>
                </c:pt>
                <c:pt idx="1">
                  <c:v>№ 8</c:v>
                </c:pt>
                <c:pt idx="2">
                  <c:v>№ 14</c:v>
                </c:pt>
                <c:pt idx="3">
                  <c:v>№ 17</c:v>
                </c:pt>
                <c:pt idx="4">
                  <c:v>№ 21</c:v>
                </c:pt>
                <c:pt idx="5">
                  <c:v>№ 22</c:v>
                </c:pt>
              </c:strCache>
            </c:strRef>
          </c:cat>
          <c:val>
            <c:numRef>
              <c:f>побалльно!$D$175:$I$175</c:f>
              <c:numCache>
                <c:formatCode>0.0%</c:formatCode>
                <c:ptCount val="6"/>
                <c:pt idx="0">
                  <c:v>0.2013888888888889</c:v>
                </c:pt>
                <c:pt idx="1">
                  <c:v>0.30555555555555558</c:v>
                </c:pt>
                <c:pt idx="2">
                  <c:v>0.22916666666666666</c:v>
                </c:pt>
                <c:pt idx="3">
                  <c:v>0.14583333333333334</c:v>
                </c:pt>
                <c:pt idx="4">
                  <c:v>2.0833333333333332E-2</c:v>
                </c:pt>
                <c:pt idx="5">
                  <c:v>9.0277777777777776E-2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9F9-4496-AC76-610CEEFEBCCB}"/>
            </c:ext>
          </c:extLst>
        </c:ser>
        <c:ser>
          <c:idx val="1"/>
          <c:order val="1"/>
          <c:tx>
            <c:strRef>
              <c:f>побалльно!$C$176</c:f>
              <c:strCache>
                <c:ptCount val="1"/>
                <c:pt idx="0">
                  <c:v>% учащихся, выполнивших задание на 1 балл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6.2499990679433508E-2"/>
                  <c:y val="8.6419753086419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F9-4496-AC76-610CEEFEBCCB}"/>
                </c:ext>
              </c:extLst>
            </c:dLbl>
            <c:dLbl>
              <c:idx val="1"/>
              <c:layout>
                <c:manualLayout>
                  <c:x val="-5.6818173344939547E-3"/>
                  <c:y val="7.7161465927870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F9-4496-AC76-610CEEFEBCCB}"/>
                </c:ext>
              </c:extLst>
            </c:dLbl>
            <c:dLbl>
              <c:idx val="2"/>
              <c:layout>
                <c:manualLayout>
                  <c:x val="-7.5757564459919399E-3"/>
                  <c:y val="2.9320890444250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F9-4496-AC76-610CEEFEBCCB}"/>
                </c:ext>
              </c:extLst>
            </c:dLbl>
            <c:dLbl>
              <c:idx val="3"/>
              <c:layout>
                <c:manualLayout>
                  <c:x val="-3.977272134145768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F9-4496-AC76-610CEEFEBCCB}"/>
                </c:ext>
              </c:extLst>
            </c:dLbl>
            <c:dLbl>
              <c:idx val="4"/>
              <c:layout>
                <c:manualLayout>
                  <c:x val="-1.893939111497985E-3"/>
                  <c:y val="-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F9-4496-AC76-610CEEFEB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побалльно!$D$174:$I$174</c:f>
              <c:strCache>
                <c:ptCount val="6"/>
                <c:pt idx="0">
                  <c:v>№ 5</c:v>
                </c:pt>
                <c:pt idx="1">
                  <c:v>№ 8</c:v>
                </c:pt>
                <c:pt idx="2">
                  <c:v>№ 14</c:v>
                </c:pt>
                <c:pt idx="3">
                  <c:v>№ 17</c:v>
                </c:pt>
                <c:pt idx="4">
                  <c:v>№ 21</c:v>
                </c:pt>
                <c:pt idx="5">
                  <c:v>№ 22</c:v>
                </c:pt>
              </c:strCache>
            </c:strRef>
          </c:cat>
          <c:val>
            <c:numRef>
              <c:f>побалльно!$D$176:$I$176</c:f>
              <c:numCache>
                <c:formatCode>0.0%</c:formatCode>
                <c:ptCount val="6"/>
                <c:pt idx="0">
                  <c:v>0.11805555555555555</c:v>
                </c:pt>
                <c:pt idx="1">
                  <c:v>0.10416666666666667</c:v>
                </c:pt>
                <c:pt idx="2">
                  <c:v>0.2013888888888889</c:v>
                </c:pt>
                <c:pt idx="3">
                  <c:v>0.45833333333333331</c:v>
                </c:pt>
                <c:pt idx="4">
                  <c:v>6.9444444444444448E-2</c:v>
                </c:pt>
                <c:pt idx="5">
                  <c:v>0.31944444444444442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9F9-4496-AC76-610CEEFEBCCB}"/>
            </c:ext>
          </c:extLst>
        </c:ser>
        <c:ser>
          <c:idx val="2"/>
          <c:order val="2"/>
          <c:tx>
            <c:strRef>
              <c:f>побалльно!$C$177</c:f>
              <c:strCache>
                <c:ptCount val="1"/>
                <c:pt idx="0">
                  <c:v>% учащихся, выполнивших задание на 2 балла</c:v>
                </c:pt>
              </c:strCache>
            </c:strRef>
          </c:tx>
          <c:spPr>
            <a:ln>
              <a:solidFill>
                <a:srgbClr val="33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339966"/>
              </a:solidFill>
              <a:ln>
                <a:solidFill>
                  <a:srgbClr val="33996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"/>
              <c:layout>
                <c:manualLayout>
                  <c:x val="-4.2613630008704667E-3"/>
                  <c:y val="-5.802469135802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F9-4496-AC76-610CEEFEBCCB}"/>
                </c:ext>
              </c:extLst>
            </c:dLbl>
            <c:dLbl>
              <c:idx val="2"/>
              <c:layout>
                <c:manualLayout>
                  <c:x val="-4.2613630008704667E-3"/>
                  <c:y val="-4.3209876543209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F9-4496-AC76-610CEEFEBCCB}"/>
                </c:ext>
              </c:extLst>
            </c:dLbl>
            <c:dLbl>
              <c:idx val="3"/>
              <c:layout>
                <c:manualLayout>
                  <c:x val="-1.1837119446862407E-2"/>
                  <c:y val="4.0740740740740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F9-4496-AC76-610CEEFEB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побалльно!$D$174:$I$174</c:f>
              <c:strCache>
                <c:ptCount val="6"/>
                <c:pt idx="0">
                  <c:v>№ 5</c:v>
                </c:pt>
                <c:pt idx="1">
                  <c:v>№ 8</c:v>
                </c:pt>
                <c:pt idx="2">
                  <c:v>№ 14</c:v>
                </c:pt>
                <c:pt idx="3">
                  <c:v>№ 17</c:v>
                </c:pt>
                <c:pt idx="4">
                  <c:v>№ 21</c:v>
                </c:pt>
                <c:pt idx="5">
                  <c:v>№ 22</c:v>
                </c:pt>
              </c:strCache>
            </c:strRef>
          </c:cat>
          <c:val>
            <c:numRef>
              <c:f>побалльно!$D$177:$I$177</c:f>
              <c:numCache>
                <c:formatCode>0.0%</c:formatCode>
                <c:ptCount val="6"/>
                <c:pt idx="0">
                  <c:v>0.68055555555555558</c:v>
                </c:pt>
                <c:pt idx="1">
                  <c:v>0.59027777777777779</c:v>
                </c:pt>
                <c:pt idx="2">
                  <c:v>0.56944444444444442</c:v>
                </c:pt>
                <c:pt idx="3">
                  <c:v>0.39583333333333331</c:v>
                </c:pt>
                <c:pt idx="4">
                  <c:v>0.90972222222222221</c:v>
                </c:pt>
                <c:pt idx="5">
                  <c:v>0.59027777777777779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9F9-4496-AC76-610CEEFEB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</c:dropLines>
        <c:marker val="1"/>
        <c:smooth val="0"/>
        <c:axId val="93378048"/>
        <c:axId val="93379584"/>
      </c:lineChart>
      <c:catAx>
        <c:axId val="93378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379584"/>
        <c:crosses val="autoZero"/>
        <c:auto val="1"/>
        <c:lblAlgn val="ctr"/>
        <c:lblOffset val="100"/>
        <c:noMultiLvlLbl val="0"/>
      </c:catAx>
      <c:valAx>
        <c:axId val="93379584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93378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904535859651958E-4"/>
          <c:y val="0.82628522677446037"/>
          <c:w val="0.99861909282806949"/>
          <c:h val="0.17371495732338124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7D5037"/>
      </a:solidFill>
    </a:ln>
  </c:spPr>
  <c:txPr>
    <a:bodyPr/>
    <a:lstStyle/>
    <a:p>
      <a:pPr>
        <a:defRPr b="1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33168064486507E-2"/>
          <c:y val="3.8281943974722214E-3"/>
          <c:w val="0.96915348790086397"/>
          <c:h val="0.69798318428963946"/>
        </c:manualLayout>
      </c:layout>
      <c:lineChart>
        <c:grouping val="standard"/>
        <c:varyColors val="0"/>
        <c:ser>
          <c:idx val="0"/>
          <c:order val="0"/>
          <c:tx>
            <c:strRef>
              <c:f>побалльно!$V$165</c:f>
              <c:strCache>
                <c:ptCount val="1"/>
                <c:pt idx="0">
                  <c:v>% уч-ся, получивших 0 б.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"/>
              <c:layout>
                <c:manualLayout>
                  <c:x val="-6.3191153238546603E-3"/>
                  <c:y val="1.3888892686158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9-4840-A3E0-08B985B751DF}"/>
                </c:ext>
              </c:extLst>
            </c:dLbl>
            <c:dLbl>
              <c:idx val="2"/>
              <c:layout>
                <c:manualLayout>
                  <c:x val="-7.0337475588063345E-3"/>
                  <c:y val="2.7777785372316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9-4840-A3E0-08B985B751D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9-4840-A3E0-08B985B751DF}"/>
                </c:ext>
              </c:extLst>
            </c:dLbl>
            <c:dLbl>
              <c:idx val="4"/>
              <c:layout>
                <c:manualLayout>
                  <c:x val="-5.81460611262454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09-4840-A3E0-08B985B751DF}"/>
                </c:ext>
              </c:extLst>
            </c:dLbl>
            <c:dLbl>
              <c:idx val="5"/>
              <c:layout>
                <c:manualLayout>
                  <c:x val="-5.376348098667761E-3"/>
                  <c:y val="1.736111585769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9-4840-A3E0-08B985B751DF}"/>
                </c:ext>
              </c:extLst>
            </c:dLbl>
            <c:dLbl>
              <c:idx val="6"/>
              <c:layout>
                <c:manualLayout>
                  <c:x val="-4.5017477080767747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09-4840-A3E0-08B985B751DF}"/>
                </c:ext>
              </c:extLst>
            </c:dLbl>
            <c:dLbl>
              <c:idx val="7"/>
              <c:layout>
                <c:manualLayout>
                  <c:x val="-1.6129032258064516E-2"/>
                  <c:y val="-2.083333902923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09-4840-A3E0-08B985B751DF}"/>
                </c:ext>
              </c:extLst>
            </c:dLbl>
            <c:dLbl>
              <c:idx val="9"/>
              <c:layout>
                <c:manualLayout>
                  <c:x val="-6.6172126554144544E-3"/>
                  <c:y val="-3.4724965749389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09-4840-A3E0-08B985B75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побалльно!$W$164:$AF$164</c:f>
              <c:strCache>
                <c:ptCount val="10"/>
                <c:pt idx="0">
                  <c:v>№ 4</c:v>
                </c:pt>
                <c:pt idx="1">
                  <c:v>№ 6</c:v>
                </c:pt>
                <c:pt idx="2">
                  <c:v>№ 7</c:v>
                </c:pt>
                <c:pt idx="3">
                  <c:v>№ 9</c:v>
                </c:pt>
                <c:pt idx="4">
                  <c:v>№ 11</c:v>
                </c:pt>
                <c:pt idx="5">
                  <c:v>№ 13</c:v>
                </c:pt>
                <c:pt idx="6">
                  <c:v>№ 15</c:v>
                </c:pt>
                <c:pt idx="7">
                  <c:v>№ 18</c:v>
                </c:pt>
                <c:pt idx="8">
                  <c:v>№ 19</c:v>
                </c:pt>
                <c:pt idx="9">
                  <c:v>№ 20</c:v>
                </c:pt>
              </c:strCache>
            </c:strRef>
          </c:cat>
          <c:val>
            <c:numRef>
              <c:f>побалльно!$W$165:$AF$165</c:f>
              <c:numCache>
                <c:formatCode>0.0%</c:formatCode>
                <c:ptCount val="10"/>
                <c:pt idx="0">
                  <c:v>0.1875</c:v>
                </c:pt>
                <c:pt idx="1">
                  <c:v>8.3333333333333329E-2</c:v>
                </c:pt>
                <c:pt idx="2">
                  <c:v>0.11805555555555555</c:v>
                </c:pt>
                <c:pt idx="3">
                  <c:v>0.25</c:v>
                </c:pt>
                <c:pt idx="4">
                  <c:v>4.8611111111111112E-2</c:v>
                </c:pt>
                <c:pt idx="5">
                  <c:v>8.3333333333333329E-2</c:v>
                </c:pt>
                <c:pt idx="6">
                  <c:v>0.125</c:v>
                </c:pt>
                <c:pt idx="7">
                  <c:v>0.34027777777777779</c:v>
                </c:pt>
                <c:pt idx="8">
                  <c:v>0.13194444444444445</c:v>
                </c:pt>
                <c:pt idx="9">
                  <c:v>0.38194444444444442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109-4840-A3E0-08B985B751DF}"/>
            </c:ext>
          </c:extLst>
        </c:ser>
        <c:ser>
          <c:idx val="1"/>
          <c:order val="1"/>
          <c:tx>
            <c:strRef>
              <c:f>побалльно!$V$166</c:f>
              <c:strCache>
                <c:ptCount val="1"/>
                <c:pt idx="0">
                  <c:v>% уч-ся, получивших 1 б.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1.8820186398855833E-2"/>
                  <c:y val="-3.4843622824700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09-4840-A3E0-08B985B751DF}"/>
                </c:ext>
              </c:extLst>
            </c:dLbl>
            <c:dLbl>
              <c:idx val="2"/>
              <c:layout>
                <c:manualLayout>
                  <c:x val="-3.0814591289861221E-3"/>
                  <c:y val="-1.0538334027322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09-4840-A3E0-08B985B751DF}"/>
                </c:ext>
              </c:extLst>
            </c:dLbl>
            <c:dLbl>
              <c:idx val="3"/>
              <c:layout>
                <c:manualLayout>
                  <c:x val="-3.4656491398290856E-2"/>
                  <c:y val="-4.178806916777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09-4840-A3E0-08B985B751DF}"/>
                </c:ext>
              </c:extLst>
            </c:dLbl>
            <c:dLbl>
              <c:idx val="5"/>
              <c:layout>
                <c:manualLayout>
                  <c:x val="-2.2018260750581532E-2"/>
                  <c:y val="-4.8732515510858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09-4840-A3E0-08B985B751DF}"/>
                </c:ext>
              </c:extLst>
            </c:dLbl>
            <c:dLbl>
              <c:idx val="6"/>
              <c:layout>
                <c:manualLayout>
                  <c:x val="-6.151273152467316E-2"/>
                  <c:y val="1.3767501576854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09-4840-A3E0-08B985B751DF}"/>
                </c:ext>
              </c:extLst>
            </c:dLbl>
            <c:dLbl>
              <c:idx val="7"/>
              <c:layout>
                <c:manualLayout>
                  <c:x val="-1.2432901532469731E-2"/>
                  <c:y val="1.7239724748393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09-4840-A3E0-08B985B751DF}"/>
                </c:ext>
              </c:extLst>
            </c:dLbl>
            <c:dLbl>
              <c:idx val="8"/>
              <c:layout>
                <c:manualLayout>
                  <c:x val="-1.8296760809090363E-2"/>
                  <c:y val="-3.8315845996239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09-4840-A3E0-08B985B751DF}"/>
                </c:ext>
              </c:extLst>
            </c:dLbl>
            <c:dLbl>
              <c:idx val="9"/>
              <c:layout>
                <c:manualLayout>
                  <c:x val="-6.7133136793918555E-3"/>
                  <c:y val="-1.2139110930421842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09-4840-A3E0-08B985B75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побалльно!$W$164:$AF$164</c:f>
              <c:strCache>
                <c:ptCount val="10"/>
                <c:pt idx="0">
                  <c:v>№ 4</c:v>
                </c:pt>
                <c:pt idx="1">
                  <c:v>№ 6</c:v>
                </c:pt>
                <c:pt idx="2">
                  <c:v>№ 7</c:v>
                </c:pt>
                <c:pt idx="3">
                  <c:v>№ 9</c:v>
                </c:pt>
                <c:pt idx="4">
                  <c:v>№ 11</c:v>
                </c:pt>
                <c:pt idx="5">
                  <c:v>№ 13</c:v>
                </c:pt>
                <c:pt idx="6">
                  <c:v>№ 15</c:v>
                </c:pt>
                <c:pt idx="7">
                  <c:v>№ 18</c:v>
                </c:pt>
                <c:pt idx="8">
                  <c:v>№ 19</c:v>
                </c:pt>
                <c:pt idx="9">
                  <c:v>№ 20</c:v>
                </c:pt>
              </c:strCache>
            </c:strRef>
          </c:cat>
          <c:val>
            <c:numRef>
              <c:f>побалльно!$W$166:$AF$166</c:f>
              <c:numCache>
                <c:formatCode>0.0%</c:formatCode>
                <c:ptCount val="10"/>
                <c:pt idx="0">
                  <c:v>0.53472222222222221</c:v>
                </c:pt>
                <c:pt idx="1">
                  <c:v>0.30555555555555558</c:v>
                </c:pt>
                <c:pt idx="2">
                  <c:v>0.39583333333333331</c:v>
                </c:pt>
                <c:pt idx="3">
                  <c:v>0.25</c:v>
                </c:pt>
                <c:pt idx="4">
                  <c:v>0.3125</c:v>
                </c:pt>
                <c:pt idx="5">
                  <c:v>0.5</c:v>
                </c:pt>
                <c:pt idx="6">
                  <c:v>0.4236111111111111</c:v>
                </c:pt>
                <c:pt idx="7">
                  <c:v>0.22916666666666666</c:v>
                </c:pt>
                <c:pt idx="8">
                  <c:v>0.44444444444444442</c:v>
                </c:pt>
                <c:pt idx="9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109-4840-A3E0-08B985B751DF}"/>
            </c:ext>
          </c:extLst>
        </c:ser>
        <c:ser>
          <c:idx val="2"/>
          <c:order val="2"/>
          <c:tx>
            <c:strRef>
              <c:f>побалльно!$V$167</c:f>
              <c:strCache>
                <c:ptCount val="1"/>
                <c:pt idx="0">
                  <c:v>% уч-ся, получивших 2 б.</c:v>
                </c:pt>
              </c:strCache>
            </c:strRef>
          </c:tx>
          <c:spPr>
            <a:ln>
              <a:solidFill>
                <a:srgbClr val="33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339966"/>
              </a:solidFill>
              <a:ln>
                <a:solidFill>
                  <a:srgbClr val="33996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2"/>
              <c:layout>
                <c:manualLayout>
                  <c:x val="-6.6659751363414904E-3"/>
                  <c:y val="-2.4426953310081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09-4840-A3E0-08B985B751DF}"/>
                </c:ext>
              </c:extLst>
            </c:dLbl>
            <c:dLbl>
              <c:idx val="4"/>
              <c:layout>
                <c:manualLayout>
                  <c:x val="-6.2612113002003783E-2"/>
                  <c:y val="-1.7482506967002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09-4840-A3E0-08B985B751DF}"/>
                </c:ext>
              </c:extLst>
            </c:dLbl>
            <c:dLbl>
              <c:idx val="5"/>
              <c:layout>
                <c:manualLayout>
                  <c:x val="-6.309251035563683E-2"/>
                  <c:y val="2.7656394263012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09-4840-A3E0-08B985B751DF}"/>
                </c:ext>
              </c:extLst>
            </c:dLbl>
            <c:dLbl>
              <c:idx val="6"/>
              <c:layout>
                <c:manualLayout>
                  <c:x val="-4.2873331591844858E-2"/>
                  <c:y val="-2.7899176481620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09-4840-A3E0-08B985B751DF}"/>
                </c:ext>
              </c:extLst>
            </c:dLbl>
            <c:dLbl>
              <c:idx val="7"/>
              <c:layout>
                <c:manualLayout>
                  <c:x val="-1.5205368789979096E-2"/>
                  <c:y val="-4.178806916777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09-4840-A3E0-08B985B751DF}"/>
                </c:ext>
              </c:extLst>
            </c:dLbl>
            <c:dLbl>
              <c:idx val="8"/>
              <c:layout>
                <c:manualLayout>
                  <c:x val="4.7068701720341831E-3"/>
                  <c:y val="3.35083206223536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09-4840-A3E0-08B985B751DF}"/>
                </c:ext>
              </c:extLst>
            </c:dLbl>
            <c:dLbl>
              <c:idx val="9"/>
              <c:layout>
                <c:manualLayout>
                  <c:x val="-1.095987552454135E-2"/>
                  <c:y val="-3.4843622824700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09-4840-A3E0-08B985B75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побалльно!$W$164:$AF$164</c:f>
              <c:strCache>
                <c:ptCount val="10"/>
                <c:pt idx="0">
                  <c:v>№ 4</c:v>
                </c:pt>
                <c:pt idx="1">
                  <c:v>№ 6</c:v>
                </c:pt>
                <c:pt idx="2">
                  <c:v>№ 7</c:v>
                </c:pt>
                <c:pt idx="3">
                  <c:v>№ 9</c:v>
                </c:pt>
                <c:pt idx="4">
                  <c:v>№ 11</c:v>
                </c:pt>
                <c:pt idx="5">
                  <c:v>№ 13</c:v>
                </c:pt>
                <c:pt idx="6">
                  <c:v>№ 15</c:v>
                </c:pt>
                <c:pt idx="7">
                  <c:v>№ 18</c:v>
                </c:pt>
                <c:pt idx="8">
                  <c:v>№ 19</c:v>
                </c:pt>
                <c:pt idx="9">
                  <c:v>№ 20</c:v>
                </c:pt>
              </c:strCache>
            </c:strRef>
          </c:cat>
          <c:val>
            <c:numRef>
              <c:f>побалльно!$W$167:$AF$167</c:f>
              <c:numCache>
                <c:formatCode>0.0%</c:formatCode>
                <c:ptCount val="10"/>
                <c:pt idx="0">
                  <c:v>0.27777777777777779</c:v>
                </c:pt>
                <c:pt idx="1">
                  <c:v>0.61111111111111116</c:v>
                </c:pt>
                <c:pt idx="2">
                  <c:v>0.4861111111111111</c:v>
                </c:pt>
                <c:pt idx="3">
                  <c:v>0.5</c:v>
                </c:pt>
                <c:pt idx="4">
                  <c:v>0.63888888888888884</c:v>
                </c:pt>
                <c:pt idx="5">
                  <c:v>0.41666666666666669</c:v>
                </c:pt>
                <c:pt idx="6">
                  <c:v>0.4513888888888889</c:v>
                </c:pt>
                <c:pt idx="7">
                  <c:v>0.43055555555555558</c:v>
                </c:pt>
                <c:pt idx="8">
                  <c:v>0.4236111111111111</c:v>
                </c:pt>
                <c:pt idx="9">
                  <c:v>0.49305555555555558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9109-4840-A3E0-08B985B75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dropLines>
        <c:marker val="1"/>
        <c:smooth val="0"/>
        <c:axId val="69505792"/>
        <c:axId val="69534080"/>
      </c:lineChart>
      <c:catAx>
        <c:axId val="69505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9534080"/>
        <c:crosses val="autoZero"/>
        <c:auto val="1"/>
        <c:lblAlgn val="ctr"/>
        <c:lblOffset val="100"/>
        <c:noMultiLvlLbl val="0"/>
      </c:catAx>
      <c:valAx>
        <c:axId val="69534080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695057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6072350460324684E-2"/>
          <c:y val="0.86420787408364241"/>
          <c:w val="0.94517119244391978"/>
          <c:h val="0.1199978609341913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7D5037"/>
      </a:solidFill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1B834-1023-4D3C-B1EA-31062E9288FA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DA246-C9EA-4D9F-B08D-C70A52C2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6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Всего – 520 выпускников.</a:t>
            </a:r>
            <a:r>
              <a:rPr lang="ru-RU" baseline="0" dirty="0" smtClean="0"/>
              <a:t> Из них на ЕГЭ вышли 466 человек.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A246-C9EA-4D9F-B08D-C70A52C210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6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</a:t>
            </a:r>
            <a:r>
              <a:rPr lang="ru-RU" baseline="0" dirty="0" smtClean="0"/>
              <a:t> преодолели порогового значения 27 человек (по результатам ДР) – 47.</a:t>
            </a:r>
          </a:p>
          <a:p>
            <a:r>
              <a:rPr lang="ru-RU" baseline="0" dirty="0" smtClean="0"/>
              <a:t>Самый высокий балл – 99 (1 чел. из Лицея № 3)</a:t>
            </a:r>
          </a:p>
          <a:p>
            <a:r>
              <a:rPr lang="ru-RU" baseline="0" dirty="0" smtClean="0"/>
              <a:t>Самый низкий – 8 баллов (1 чел. из Школы 20).</a:t>
            </a:r>
          </a:p>
          <a:p>
            <a:r>
              <a:rPr lang="ru-RU" baseline="0" dirty="0" smtClean="0"/>
              <a:t>2 выпускника с пограничными результатами (42 балла).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A246-C9EA-4D9F-B08D-C70A52C210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44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A246-C9EA-4D9F-B08D-C70A52C210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1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A246-C9EA-4D9F-B08D-C70A52C2104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1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25/2</a:t>
            </a:r>
            <a:r>
              <a:rPr lang="ru-RU" baseline="0" dirty="0" smtClean="0"/>
              <a:t> – даны доли от общего числа экзаменуемых.</a:t>
            </a:r>
          </a:p>
          <a:p>
            <a:r>
              <a:rPr lang="ru-RU" baseline="0" dirty="0" smtClean="0"/>
              <a:t>Если смотреть доли от кол-ва тех, кто по К1 получил максимум (34,7%), то картина следующая:</a:t>
            </a:r>
          </a:p>
          <a:p>
            <a:r>
              <a:rPr lang="ru-RU" baseline="0" dirty="0" smtClean="0"/>
              <a:t>2 б. по К2 – 34%</a:t>
            </a:r>
          </a:p>
          <a:p>
            <a:r>
              <a:rPr lang="ru-RU" baseline="0" dirty="0" smtClean="0"/>
              <a:t>1 б. – 42%</a:t>
            </a:r>
          </a:p>
          <a:p>
            <a:r>
              <a:rPr lang="ru-RU" baseline="0" dirty="0" smtClean="0"/>
              <a:t>0б. – 24%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A246-C9EA-4D9F-B08D-C70A52C2104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5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9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4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68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7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7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67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84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12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92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48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68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6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73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0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67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84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12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92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48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68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6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73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7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0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67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84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12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92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48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68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6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7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7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0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67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84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12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928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486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68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73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78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0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679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84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12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928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486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6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61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73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8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7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02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679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84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1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6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6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6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6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6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6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120330" y="5339724"/>
            <a:ext cx="7291144" cy="5715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ИНФОРМАЦИОННО-АНАЛИТИЧЕСКИЕ МАТЕРИАЛЫ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0330" y="616530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2148" y="1166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altLang="ru-RU" sz="24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долей выпускников по полученным баллам                               при выполнении задания 25</a:t>
            </a:r>
            <a:endParaRPr lang="ru-RU" altLang="ru-RU" sz="2400" b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967400"/>
              </p:ext>
            </p:extLst>
          </p:nvPr>
        </p:nvGraphicFramePr>
        <p:xfrm>
          <a:off x="905615" y="1052736"/>
          <a:ext cx="3942839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274263"/>
              </p:ext>
            </p:extLst>
          </p:nvPr>
        </p:nvGraphicFramePr>
        <p:xfrm>
          <a:off x="4572000" y="1063915"/>
          <a:ext cx="4243718" cy="469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2148" y="947629"/>
            <a:ext cx="8064896" cy="4929643"/>
          </a:xfrm>
          <a:prstGeom prst="rect">
            <a:avLst/>
          </a:prstGeom>
          <a:noFill/>
          <a:ln w="9525">
            <a:solidFill>
              <a:srgbClr val="7D5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5492" y="6021288"/>
            <a:ext cx="82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К1 – оценивание смысла понятия;  К2 – оценивание  2 предложений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4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55576" y="476672"/>
            <a:ext cx="8388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altLang="ru-RU"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</a:t>
            </a:r>
            <a:r>
              <a:rPr lang="ru-RU" altLang="ru-RU" sz="24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ЕГЭ, </a:t>
            </a:r>
            <a:r>
              <a:rPr lang="ru-RU" altLang="ru-RU"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получивших баллы </a:t>
            </a:r>
            <a:r>
              <a:rPr lang="ru-RU" altLang="ru-RU" sz="24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в </a:t>
            </a:r>
            <a:r>
              <a:rPr lang="ru-RU" altLang="ru-RU"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интервалах, чел.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-99392"/>
            <a:ext cx="8280920" cy="72537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Результаты ЕГЭ по обществознанию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02246"/>
            <a:ext cx="8280920" cy="45719"/>
          </a:xfrm>
          <a:prstGeom prst="rect">
            <a:avLst/>
          </a:prstGeom>
          <a:solidFill>
            <a:srgbClr val="B56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808675"/>
              </p:ext>
            </p:extLst>
          </p:nvPr>
        </p:nvGraphicFramePr>
        <p:xfrm>
          <a:off x="856535" y="1307669"/>
          <a:ext cx="8136904" cy="204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5576" y="350100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altLang="ru-RU"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долей участников ЕГЭ </a:t>
            </a:r>
            <a:r>
              <a:rPr lang="ru-RU" altLang="ru-RU" sz="24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 с различным уровнем подготовки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08019"/>
              </p:ext>
            </p:extLst>
          </p:nvPr>
        </p:nvGraphicFramePr>
        <p:xfrm>
          <a:off x="899592" y="4437112"/>
          <a:ext cx="8064896" cy="197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139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баллы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28C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подготовки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28C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28C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28C">
                        <a:alpha val="3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8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0-41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18,8%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11,18%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8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42-60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удовлетворительный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31,3%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8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61-80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38,8%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8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81-100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11,1%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44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19050"/>
            <a:ext cx="8280920" cy="72537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Участники ЕГЭ по обществознанию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948264" y="1118167"/>
            <a:ext cx="19479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ru-RU" sz="4000" b="1" dirty="0" smtClean="0">
                <a:solidFill>
                  <a:srgbClr val="480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endParaRPr lang="ru-RU" altLang="ru-RU" sz="4000" b="1" dirty="0">
              <a:solidFill>
                <a:srgbClr val="480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1514" y="1772816"/>
            <a:ext cx="24349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rgbClr val="480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27,7%</a:t>
            </a:r>
            <a:endParaRPr lang="ru-RU" altLang="ru-RU" sz="4000" b="1" dirty="0">
              <a:solidFill>
                <a:srgbClr val="480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01334" y="876020"/>
            <a:ext cx="52867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выпускников текущего года в Сарове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01334" y="1936257"/>
            <a:ext cx="560045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 в Сарове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3354" y="2708920"/>
            <a:ext cx="842493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 </a:t>
            </a:r>
            <a:r>
              <a:rPr lang="ru-RU" alt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ОбОО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Сарова,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            в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обществознанию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динамике за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620688"/>
            <a:ext cx="8280920" cy="45719"/>
          </a:xfrm>
          <a:prstGeom prst="rect">
            <a:avLst/>
          </a:prstGeom>
          <a:solidFill>
            <a:srgbClr val="B56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988296"/>
              </p:ext>
            </p:extLst>
          </p:nvPr>
        </p:nvGraphicFramePr>
        <p:xfrm>
          <a:off x="901335" y="3717032"/>
          <a:ext cx="7994914" cy="292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06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19050"/>
            <a:ext cx="8280920" cy="72537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Участники ЕГЭ по обществознанию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8280920" cy="45719"/>
          </a:xfrm>
          <a:prstGeom prst="rect">
            <a:avLst/>
          </a:prstGeom>
          <a:solidFill>
            <a:srgbClr val="B56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101584"/>
              </p:ext>
            </p:extLst>
          </p:nvPr>
        </p:nvGraphicFramePr>
        <p:xfrm>
          <a:off x="866498" y="1497404"/>
          <a:ext cx="8059076" cy="214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48760" y="666407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Распределение участников диагностики и ЕГЭ по </a:t>
            </a:r>
            <a:r>
              <a:rPr lang="ru-RU" sz="2400" b="1" dirty="0" smtClean="0">
                <a:latin typeface="Times New Roman" panose="02020603050405020304" pitchFamily="18" charset="0"/>
              </a:rPr>
              <a:t>обществознанию по </a:t>
            </a:r>
            <a:r>
              <a:rPr lang="ru-RU" sz="2400" b="1" dirty="0">
                <a:latin typeface="Times New Roman" panose="02020603050405020304" pitchFamily="18" charset="0"/>
              </a:rPr>
              <a:t>школам, (кол-во чел.)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734575"/>
              </p:ext>
            </p:extLst>
          </p:nvPr>
        </p:nvGraphicFramePr>
        <p:xfrm>
          <a:off x="866996" y="3789040"/>
          <a:ext cx="8058080" cy="285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04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6928" y="869012"/>
            <a:ext cx="8131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работы (далее ДР)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среднему баллу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532424"/>
              </p:ext>
            </p:extLst>
          </p:nvPr>
        </p:nvGraphicFramePr>
        <p:xfrm>
          <a:off x="896452" y="2132856"/>
          <a:ext cx="81311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9050"/>
            <a:ext cx="8280920" cy="72537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Результаты ЕГЭ по обществознанию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20688"/>
            <a:ext cx="8280920" cy="45719"/>
          </a:xfrm>
          <a:prstGeom prst="rect">
            <a:avLst/>
          </a:prstGeom>
          <a:solidFill>
            <a:srgbClr val="B56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19050"/>
            <a:ext cx="8280920" cy="72537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Результаты ЕГЭ по обществознанию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8280920" cy="45719"/>
          </a:xfrm>
          <a:prstGeom prst="rect">
            <a:avLst/>
          </a:prstGeom>
          <a:solidFill>
            <a:srgbClr val="B56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72706" y="908720"/>
            <a:ext cx="80062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 показателю «средний балл» за </a:t>
            </a:r>
            <a:r>
              <a:rPr lang="ru-RU" altLang="ru-RU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ru-RU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612405"/>
              </p:ext>
            </p:extLst>
          </p:nvPr>
        </p:nvGraphicFramePr>
        <p:xfrm>
          <a:off x="899592" y="2132856"/>
          <a:ext cx="7992888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15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62907" y="332656"/>
            <a:ext cx="83810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altLang="ru-RU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результатов по показателю «доля выпускников, не преодолевших порогового значения</a:t>
            </a:r>
            <a:r>
              <a:rPr lang="ru-RU" altLang="ru-RU" sz="28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8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ru-RU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%</a:t>
            </a:r>
          </a:p>
        </p:txBody>
      </p:sp>
      <p:graphicFrame>
        <p:nvGraphicFramePr>
          <p:cNvPr id="3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164167"/>
              </p:ext>
            </p:extLst>
          </p:nvPr>
        </p:nvGraphicFramePr>
        <p:xfrm>
          <a:off x="899592" y="2060848"/>
          <a:ext cx="79928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044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596" y="47667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altLang="ru-RU" sz="20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долей выпускников по полученным баллам при выполнении однобалльных заданий</a:t>
            </a:r>
            <a:endParaRPr lang="ru-RU" altLang="ru-RU" sz="2000" b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76154" y="-27384"/>
            <a:ext cx="8280920" cy="72537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Результаты выполнения заданий базового уровня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8280920" cy="45719"/>
          </a:xfrm>
          <a:prstGeom prst="rect">
            <a:avLst/>
          </a:prstGeom>
          <a:solidFill>
            <a:srgbClr val="B56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879723"/>
              </p:ext>
            </p:extLst>
          </p:nvPr>
        </p:nvGraphicFramePr>
        <p:xfrm>
          <a:off x="935596" y="1206293"/>
          <a:ext cx="7920880" cy="207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5596" y="328498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altLang="ru-RU" sz="20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долей выпускников по полученным баллам при выполнении двухбалльных заданий</a:t>
            </a:r>
            <a:endParaRPr lang="ru-RU" altLang="ru-RU" sz="2000" b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082970"/>
              </p:ext>
            </p:extLst>
          </p:nvPr>
        </p:nvGraphicFramePr>
        <p:xfrm>
          <a:off x="935596" y="3992870"/>
          <a:ext cx="7920880" cy="260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044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316" y="687387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altLang="ru-RU" sz="20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долей выпускников по полученным баллам при выполнении заданий повышенного уровня сложности</a:t>
            </a:r>
            <a:endParaRPr lang="ru-RU" altLang="ru-RU" sz="2000" b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36154" y="41950"/>
            <a:ext cx="8280920" cy="5296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Результаты выполнения заданий повышенного уровня</a:t>
            </a:r>
            <a:endParaRPr lang="ru-RU" sz="27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154" y="620688"/>
            <a:ext cx="8280920" cy="45719"/>
          </a:xfrm>
          <a:prstGeom prst="rect">
            <a:avLst/>
          </a:prstGeom>
          <a:solidFill>
            <a:srgbClr val="B56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968944"/>
              </p:ext>
            </p:extLst>
          </p:nvPr>
        </p:nvGraphicFramePr>
        <p:xfrm>
          <a:off x="901316" y="1484784"/>
          <a:ext cx="806767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171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316" y="687387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altLang="ru-RU" sz="20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долей выпускников по полученным баллам при выполнении заданий высокого уровня сложности</a:t>
            </a:r>
            <a:endParaRPr lang="ru-RU" altLang="ru-RU" sz="2000" b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36154" y="41950"/>
            <a:ext cx="8280920" cy="5296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Результаты выполнения заданий высокого уровня</a:t>
            </a:r>
            <a:endParaRPr lang="ru-RU" sz="27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154" y="620688"/>
            <a:ext cx="8280920" cy="45719"/>
          </a:xfrm>
          <a:prstGeom prst="rect">
            <a:avLst/>
          </a:prstGeom>
          <a:solidFill>
            <a:srgbClr val="B56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733122"/>
              </p:ext>
            </p:extLst>
          </p:nvPr>
        </p:nvGraphicFramePr>
        <p:xfrm>
          <a:off x="901316" y="1395273"/>
          <a:ext cx="8115758" cy="289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260487"/>
              </p:ext>
            </p:extLst>
          </p:nvPr>
        </p:nvGraphicFramePr>
        <p:xfrm>
          <a:off x="3707904" y="4437112"/>
          <a:ext cx="530917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01316" y="4979898"/>
            <a:ext cx="2734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altLang="ru-RU" sz="20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задания 29 по критериям оценивания</a:t>
            </a:r>
            <a:endParaRPr lang="ru-RU" altLang="ru-RU" sz="2000" b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36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384</Words>
  <Application>Microsoft Office PowerPoint</Application>
  <PresentationFormat>Экран (4:3)</PresentationFormat>
  <Paragraphs>78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1_Тема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Светлана В. Тюрина</cp:lastModifiedBy>
  <cp:revision>37</cp:revision>
  <dcterms:modified xsi:type="dcterms:W3CDTF">2020-09-04T10:35:09Z</dcterms:modified>
</cp:coreProperties>
</file>