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85" r:id="rId4"/>
    <p:sldId id="291" r:id="rId5"/>
    <p:sldId id="292" r:id="rId6"/>
    <p:sldId id="259" r:id="rId7"/>
    <p:sldId id="260" r:id="rId8"/>
    <p:sldId id="267" r:id="rId9"/>
    <p:sldId id="262" r:id="rId10"/>
    <p:sldId id="263" r:id="rId11"/>
    <p:sldId id="28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7" r:id="rId25"/>
    <p:sldId id="288" r:id="rId26"/>
    <p:sldId id="289" r:id="rId27"/>
    <p:sldId id="290" r:id="rId28"/>
    <p:sldId id="294" r:id="rId29"/>
    <p:sldId id="293" r:id="rId30"/>
    <p:sldId id="295" r:id="rId31"/>
    <p:sldId id="296" r:id="rId32"/>
    <p:sldId id="264" r:id="rId33"/>
    <p:sldId id="283" r:id="rId34"/>
    <p:sldId id="284" r:id="rId35"/>
    <p:sldId id="26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4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 текст - 2">
    <p:spTree>
      <p:nvGrpSpPr>
        <p:cNvPr id="1" name=""/>
        <p:cNvGrpSpPr/>
        <p:nvPr/>
      </p:nvGrpSpPr>
      <p:grpSpPr>
        <a:xfrm>
          <a:off x="0" y="0"/>
          <a:ext cx="0" cy="0"/>
          <a:chOff x="0" y="0"/>
          <a:chExt cx="0" cy="0"/>
        </a:xfrm>
      </p:grpSpPr>
      <p:sp>
        <p:nvSpPr>
          <p:cNvPr id="12" name="Текст 2"/>
          <p:cNvSpPr>
            <a:spLocks noGrp="1"/>
          </p:cNvSpPr>
          <p:nvPr>
            <p:ph idx="1"/>
          </p:nvPr>
        </p:nvSpPr>
        <p:spPr>
          <a:xfrm>
            <a:off x="628651" y="1825625"/>
            <a:ext cx="7886700" cy="4351338"/>
          </a:xfrm>
          <a:prstGeom prst="rect">
            <a:avLst/>
          </a:prstGeom>
        </p:spPr>
        <p:txBody>
          <a:bodyPr vert="horz" lIns="91440" tIns="45720" rIns="91440" bIns="45720" rtlCol="0">
            <a:normAutofit/>
          </a:bodyPr>
          <a:lstStyle>
            <a:lvl1pPr marL="285750" indent="-285750">
              <a:buClr>
                <a:srgbClr val="01669C"/>
              </a:buClr>
              <a:buSzPct val="110000"/>
              <a:buFont typeface="Wingdings" panose="05000000000000000000" pitchFamily="2" charset="2"/>
              <a:buChar char="§"/>
              <a:defRPr sz="2400">
                <a:solidFill>
                  <a:schemeClr val="bg1">
                    <a:lumMod val="50000"/>
                  </a:schemeClr>
                </a:solidFill>
                <a:latin typeface="+mn-lt"/>
              </a:defRPr>
            </a:lvl1pPr>
            <a:lvl2pPr marL="742950" indent="-285750">
              <a:buClr>
                <a:srgbClr val="01669C"/>
              </a:buClr>
              <a:buSzPct val="110000"/>
              <a:buFont typeface="Wingdings" panose="05000000000000000000" pitchFamily="2" charset="2"/>
              <a:buChar char="§"/>
              <a:defRPr sz="2200">
                <a:solidFill>
                  <a:schemeClr val="bg1">
                    <a:lumMod val="50000"/>
                  </a:schemeClr>
                </a:solidFill>
                <a:latin typeface="+mn-lt"/>
              </a:defRPr>
            </a:lvl2pPr>
            <a:lvl3pPr marL="1200150" indent="-285750">
              <a:buClr>
                <a:srgbClr val="01669C"/>
              </a:buClr>
              <a:buSzPct val="110000"/>
              <a:buFont typeface="Wingdings" panose="05000000000000000000" pitchFamily="2" charset="2"/>
              <a:buChar char="§"/>
              <a:defRPr sz="2000">
                <a:solidFill>
                  <a:schemeClr val="bg1">
                    <a:lumMod val="50000"/>
                  </a:schemeClr>
                </a:solidFill>
                <a:latin typeface="+mn-lt"/>
              </a:defRPr>
            </a:lvl3pPr>
            <a:lvl4pPr marL="1657350" indent="-285750">
              <a:buClr>
                <a:srgbClr val="01669C"/>
              </a:buClr>
              <a:buSzPct val="110000"/>
              <a:buFont typeface="Wingdings" panose="05000000000000000000" pitchFamily="2" charset="2"/>
              <a:buChar char="§"/>
              <a:defRPr>
                <a:solidFill>
                  <a:schemeClr val="bg1">
                    <a:lumMod val="50000"/>
                  </a:schemeClr>
                </a:solidFill>
                <a:latin typeface="+mn-lt"/>
              </a:defRPr>
            </a:lvl4pPr>
            <a:lvl5pPr marL="2114550" indent="-285750">
              <a:buClr>
                <a:srgbClr val="01669C"/>
              </a:buClr>
              <a:buSzPct val="110000"/>
              <a:buFont typeface="Wingdings" panose="05000000000000000000" pitchFamily="2" charset="2"/>
              <a:buChar char="§"/>
              <a:defRPr sz="1600">
                <a:solidFill>
                  <a:schemeClr val="bg1">
                    <a:lumMod val="50000"/>
                  </a:schemeClr>
                </a:solidFill>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Текст 5"/>
          <p:cNvSpPr>
            <a:spLocks noGrp="1"/>
          </p:cNvSpPr>
          <p:nvPr>
            <p:ph type="body" sz="quarter" idx="13"/>
          </p:nvPr>
        </p:nvSpPr>
        <p:spPr>
          <a:xfrm>
            <a:off x="2327653" y="440485"/>
            <a:ext cx="6335483" cy="679196"/>
          </a:xfrm>
          <a:prstGeom prst="rect">
            <a:avLst/>
          </a:prstGeom>
        </p:spPr>
        <p:txBody>
          <a:bodyPr/>
          <a:lstStyle>
            <a:lvl1pPr marL="0" indent="0">
              <a:buNone/>
              <a:defRPr sz="3200">
                <a:latin typeface="+mj-lt"/>
              </a:defRPr>
            </a:lvl1pPr>
          </a:lstStyle>
          <a:p>
            <a:pPr lvl="0"/>
            <a:r>
              <a:rPr lang="ru-RU" smtClean="0"/>
              <a:t>Образец текста</a:t>
            </a:r>
          </a:p>
        </p:txBody>
      </p:sp>
      <p:sp>
        <p:nvSpPr>
          <p:cNvPr id="4" name="Номер слайда 4"/>
          <p:cNvSpPr>
            <a:spLocks noGrp="1"/>
          </p:cNvSpPr>
          <p:nvPr>
            <p:ph type="sldNum" sz="quarter" idx="14"/>
          </p:nvPr>
        </p:nvSpPr>
        <p:spPr>
          <a:xfrm>
            <a:off x="6525359" y="6205539"/>
            <a:ext cx="2387111" cy="365125"/>
          </a:xfrm>
        </p:spPr>
        <p:txBody>
          <a:bodyPr/>
          <a:lstStyle>
            <a:lvl1pPr>
              <a:defRPr>
                <a:solidFill>
                  <a:schemeClr val="bg1"/>
                </a:solidFill>
              </a:defRPr>
            </a:lvl1pPr>
          </a:lstStyle>
          <a:p>
            <a:pPr>
              <a:defRPr/>
            </a:pPr>
            <a:fld id="{C0EC6C87-F062-4DCB-8CBF-98133991B003}"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19.02.2017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play.google.com/store/apps/details?id=com.ted.android&amp;hl=en" TargetMode="External"/><Relationship Id="rId2" Type="http://schemas.openxmlformats.org/officeDocument/2006/relationships/hyperlink" Target="https://play.google.com/store/apps/details?id=com.amazon.kindle" TargetMode="External"/><Relationship Id="rId1" Type="http://schemas.openxmlformats.org/officeDocument/2006/relationships/slideLayout" Target="../slideLayouts/slideLayout12.xml"/><Relationship Id="rId6" Type="http://schemas.openxmlformats.org/officeDocument/2006/relationships/hyperlink" Target="http://itunes.apple.com/us/app/showyou/id422698201?mt=8" TargetMode="External"/><Relationship Id="rId5" Type="http://schemas.openxmlformats.org/officeDocument/2006/relationships/hyperlink" Target="https://play.google.com/store/apps/details?id=nadaptrend.npr.activity&amp;hl=en" TargetMode="External"/><Relationship Id="rId4" Type="http://schemas.openxmlformats.org/officeDocument/2006/relationships/hyperlink" Target="http://instagram.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mailto:mironovaolga836@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856984" cy="4454806"/>
          </a:xfrm>
        </p:spPr>
        <p:txBody>
          <a:bodyPr>
            <a:normAutofit/>
          </a:bodyPr>
          <a:lstStyle/>
          <a:p>
            <a:pPr algn="ctr"/>
            <a:r>
              <a:rPr lang="ru-RU" sz="4600" dirty="0" err="1" smtClean="0"/>
              <a:t>Метапредметный</a:t>
            </a:r>
            <a:r>
              <a:rPr lang="ru-RU" sz="4600" dirty="0" smtClean="0"/>
              <a:t> характер иноязычного образования </a:t>
            </a:r>
            <a:br>
              <a:rPr lang="ru-RU" sz="4600" dirty="0" smtClean="0"/>
            </a:br>
            <a:r>
              <a:rPr lang="ru-RU" sz="4600" dirty="0" smtClean="0"/>
              <a:t>в школе </a:t>
            </a:r>
            <a:endParaRPr lang="ru-RU" sz="4600" dirty="0"/>
          </a:p>
        </p:txBody>
      </p:sp>
      <p:sp>
        <p:nvSpPr>
          <p:cNvPr id="3" name="Подзаголовок 2"/>
          <p:cNvSpPr>
            <a:spLocks noGrp="1"/>
          </p:cNvSpPr>
          <p:nvPr>
            <p:ph type="subTitle" idx="1"/>
          </p:nvPr>
        </p:nvSpPr>
        <p:spPr>
          <a:xfrm>
            <a:off x="3851920" y="5301208"/>
            <a:ext cx="5184576" cy="1296144"/>
          </a:xfrm>
        </p:spPr>
        <p:txBody>
          <a:bodyPr>
            <a:normAutofit fontScale="92500" lnSpcReduction="10000"/>
          </a:bodyPr>
          <a:lstStyle/>
          <a:p>
            <a:r>
              <a:rPr lang="ru-RU" dirty="0" smtClean="0"/>
              <a:t>Миронова Ольга Алексеевна</a:t>
            </a:r>
          </a:p>
          <a:p>
            <a:r>
              <a:rPr lang="ru-RU" dirty="0" smtClean="0"/>
              <a:t>НГЛУ им. Н.А. Добролюбова</a:t>
            </a:r>
          </a:p>
          <a:p>
            <a:r>
              <a:rPr lang="en-US" dirty="0" smtClean="0"/>
              <a:t>Cambridge University Press</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медиаобразования: </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    </a:t>
            </a:r>
            <a:r>
              <a:rPr lang="ru-RU" sz="3200" dirty="0" smtClean="0"/>
              <a:t>подготовить новое поколение к жизни в современных информационных условиях, к восприятию различной информации, научить человека понимать ее, овладевать способами общения на основе невербальных форм коммуникации с помощью технических средств и современных информационных технологий.</a:t>
            </a:r>
          </a:p>
          <a:p>
            <a:endParaRPr lang="ru-RU"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964488" cy="1368152"/>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ru-RU" sz="4000" dirty="0" smtClean="0"/>
              <a:t> </a:t>
            </a:r>
            <a:r>
              <a:rPr lang="ru-RU" sz="4000" dirty="0" smtClean="0"/>
              <a:t/>
            </a:r>
            <a:br>
              <a:rPr lang="ru-RU" sz="4000" dirty="0" smtClean="0"/>
            </a:br>
            <a:r>
              <a:rPr lang="ru-RU" sz="4000" dirty="0" smtClean="0"/>
              <a:t/>
            </a:r>
            <a:br>
              <a:rPr lang="ru-RU" sz="4000" dirty="0" smtClean="0"/>
            </a:br>
            <a:r>
              <a:rPr lang="ru-RU" sz="4000" dirty="0" smtClean="0"/>
              <a:t> Результаты изучения иностранного языка в школе</a:t>
            </a:r>
            <a:r>
              <a:rPr lang="ru-RU" dirty="0" smtClean="0"/>
              <a:t/>
            </a:r>
            <a:br>
              <a:rPr lang="ru-RU" dirty="0" smtClean="0"/>
            </a:br>
            <a:endParaRPr lang="ru-RU" dirty="0"/>
          </a:p>
        </p:txBody>
      </p:sp>
      <p:sp>
        <p:nvSpPr>
          <p:cNvPr id="3" name="Содержимое 2"/>
          <p:cNvSpPr>
            <a:spLocks noGrp="1"/>
          </p:cNvSpPr>
          <p:nvPr>
            <p:ph idx="1"/>
          </p:nvPr>
        </p:nvSpPr>
        <p:spPr>
          <a:xfrm>
            <a:off x="179512" y="1412776"/>
            <a:ext cx="8784976" cy="4911824"/>
          </a:xfrm>
        </p:spPr>
        <p:txBody>
          <a:bodyPr>
            <a:normAutofit/>
          </a:bodyPr>
          <a:lstStyle/>
          <a:p>
            <a:r>
              <a:rPr lang="ru-RU" sz="2800" dirty="0" smtClean="0"/>
              <a:t>развитие </a:t>
            </a:r>
            <a:r>
              <a:rPr lang="ru-RU" sz="2800" dirty="0" smtClean="0"/>
              <a:t>умения планировать свое </a:t>
            </a:r>
            <a:r>
              <a:rPr lang="ru-RU" sz="2800" dirty="0" smtClean="0"/>
              <a:t>речевое </a:t>
            </a:r>
            <a:r>
              <a:rPr lang="ru-RU" sz="2800" dirty="0" smtClean="0"/>
              <a:t>и неречевое поведение</a:t>
            </a:r>
            <a:r>
              <a:rPr lang="ru-RU" sz="2800" dirty="0" smtClean="0"/>
              <a:t>;</a:t>
            </a:r>
            <a:endParaRPr lang="ru-RU" sz="2800" dirty="0" smtClean="0"/>
          </a:p>
          <a:p>
            <a:r>
              <a:rPr lang="ru-RU" sz="2800" dirty="0" smtClean="0"/>
              <a:t>развитие коммуникативной компетенции, </a:t>
            </a:r>
            <a:r>
              <a:rPr lang="ru-RU" sz="2800" dirty="0" smtClean="0"/>
              <a:t>включая </a:t>
            </a:r>
            <a:r>
              <a:rPr lang="ru-RU" sz="2800" dirty="0" smtClean="0"/>
              <a:t>умение взаимодействовать с </a:t>
            </a:r>
            <a:r>
              <a:rPr lang="ru-RU" sz="2800" dirty="0" smtClean="0"/>
              <a:t>окружающими</a:t>
            </a:r>
            <a:r>
              <a:rPr lang="ru-RU" sz="2800" dirty="0" smtClean="0"/>
              <a:t>, выполняя разные </a:t>
            </a:r>
            <a:r>
              <a:rPr lang="ru-RU" sz="2800" dirty="0" smtClean="0"/>
              <a:t>социальные </a:t>
            </a:r>
            <a:r>
              <a:rPr lang="ru-RU" sz="2800" dirty="0" smtClean="0"/>
              <a:t>роли</a:t>
            </a:r>
            <a:r>
              <a:rPr lang="ru-RU" sz="2800" dirty="0" smtClean="0"/>
              <a:t>;</a:t>
            </a:r>
            <a:endParaRPr lang="ru-RU" sz="2800" dirty="0" smtClean="0"/>
          </a:p>
          <a:p>
            <a:r>
              <a:rPr lang="ru-RU" sz="2800" dirty="0" smtClean="0"/>
              <a:t>развитие исследовательских учебных </a:t>
            </a:r>
            <a:r>
              <a:rPr lang="ru-RU" sz="2800" dirty="0" smtClean="0"/>
              <a:t> действий</a:t>
            </a:r>
            <a:r>
              <a:rPr lang="ru-RU" sz="2800" dirty="0" smtClean="0"/>
              <a:t>, включая навыки работы с </a:t>
            </a:r>
            <a:r>
              <a:rPr lang="ru-RU" sz="2800" dirty="0" smtClean="0"/>
              <a:t>информацией</a:t>
            </a:r>
            <a:r>
              <a:rPr lang="ru-RU" sz="2800" dirty="0" smtClean="0"/>
              <a:t>: поиск и выделение нужной </a:t>
            </a:r>
            <a:r>
              <a:rPr lang="ru-RU" sz="2800" dirty="0" smtClean="0"/>
              <a:t>информации</a:t>
            </a:r>
            <a:r>
              <a:rPr lang="ru-RU" sz="2800" dirty="0" smtClean="0"/>
              <a:t>, обобщение и фиксация </a:t>
            </a:r>
            <a:r>
              <a:rPr lang="ru-RU" sz="2800" dirty="0" smtClean="0"/>
              <a:t>информации</a:t>
            </a:r>
            <a:r>
              <a:rPr lang="ru-RU" sz="2800" dirty="0" smtClean="0"/>
              <a:t>;</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NEW TRENDS IN EDUCATION?</a:t>
            </a:r>
            <a:endParaRPr lang="ru-RU" dirty="0"/>
          </a:p>
        </p:txBody>
      </p:sp>
      <p:sp>
        <p:nvSpPr>
          <p:cNvPr id="3" name="Объект 2"/>
          <p:cNvSpPr>
            <a:spLocks noGrp="1"/>
          </p:cNvSpPr>
          <p:nvPr>
            <p:ph idx="1"/>
          </p:nvPr>
        </p:nvSpPr>
        <p:spPr/>
        <p:txBody>
          <a:bodyPr>
            <a:normAutofit lnSpcReduction="10000"/>
          </a:bodyPr>
          <a:lstStyle/>
          <a:p>
            <a:pPr>
              <a:buNone/>
            </a:pPr>
            <a:r>
              <a:rPr lang="en-US" sz="3600" dirty="0"/>
              <a:t>MOOCS                  </a:t>
            </a:r>
            <a:r>
              <a:rPr lang="en-US" sz="3600" dirty="0" smtClean="0"/>
              <a:t>   </a:t>
            </a:r>
            <a:r>
              <a:rPr lang="en-US" sz="3600" dirty="0"/>
              <a:t>CLIL</a:t>
            </a:r>
          </a:p>
          <a:p>
            <a:pPr>
              <a:buNone/>
            </a:pPr>
            <a:r>
              <a:rPr lang="en-US" sz="3600" dirty="0"/>
              <a:t>            </a:t>
            </a:r>
            <a:r>
              <a:rPr lang="en-US" sz="3600" dirty="0" smtClean="0"/>
              <a:t>     LMS </a:t>
            </a:r>
            <a:endParaRPr lang="en-US" sz="3600" dirty="0"/>
          </a:p>
          <a:p>
            <a:pPr>
              <a:buNone/>
            </a:pPr>
            <a:r>
              <a:rPr lang="en-US" sz="3600" dirty="0"/>
              <a:t>       LOA                             LLL</a:t>
            </a:r>
            <a:endParaRPr lang="ru-RU" sz="3600" dirty="0"/>
          </a:p>
          <a:p>
            <a:pPr>
              <a:buNone/>
            </a:pPr>
            <a:r>
              <a:rPr lang="en-US" sz="3600" dirty="0" smtClean="0"/>
              <a:t>                BL</a:t>
            </a:r>
            <a:endParaRPr lang="en-US" sz="3600" dirty="0"/>
          </a:p>
          <a:p>
            <a:pPr>
              <a:buNone/>
            </a:pPr>
            <a:r>
              <a:rPr lang="ru-RU" sz="3600" dirty="0"/>
              <a:t> </a:t>
            </a:r>
            <a:r>
              <a:rPr lang="en-US" sz="3600" dirty="0"/>
              <a:t>  </a:t>
            </a:r>
            <a:r>
              <a:rPr lang="ru-RU" sz="3600" dirty="0"/>
              <a:t>УУД</a:t>
            </a:r>
            <a:r>
              <a:rPr lang="en-US" sz="3600" dirty="0"/>
              <a:t>    </a:t>
            </a:r>
            <a:r>
              <a:rPr lang="ru-RU" sz="3600" dirty="0"/>
              <a:t>        </a:t>
            </a:r>
            <a:r>
              <a:rPr lang="en-US" sz="3600" dirty="0"/>
              <a:t>      </a:t>
            </a:r>
            <a:r>
              <a:rPr lang="ru-RU" sz="3600" dirty="0" smtClean="0"/>
              <a:t>ИОТ</a:t>
            </a:r>
            <a:r>
              <a:rPr lang="en-US" sz="3600" dirty="0" smtClean="0"/>
              <a:t>         DN/DV</a:t>
            </a:r>
            <a:endParaRPr lang="en-US" sz="3600" dirty="0"/>
          </a:p>
          <a:p>
            <a:pPr>
              <a:buNone/>
            </a:pPr>
            <a:r>
              <a:rPr lang="ru-RU" sz="3600" dirty="0"/>
              <a:t>           </a:t>
            </a:r>
            <a:r>
              <a:rPr lang="en-US" sz="3600" dirty="0"/>
              <a:t> </a:t>
            </a:r>
            <a:r>
              <a:rPr lang="ru-RU" sz="3600" dirty="0"/>
              <a:t>  </a:t>
            </a:r>
            <a:r>
              <a:rPr lang="en-US" sz="3600" dirty="0"/>
              <a:t>LA</a:t>
            </a:r>
            <a:r>
              <a:rPr lang="ru-RU" sz="3600" dirty="0"/>
              <a:t>  </a:t>
            </a:r>
            <a:r>
              <a:rPr lang="en-US" sz="3600" dirty="0"/>
              <a:t> </a:t>
            </a:r>
          </a:p>
          <a:p>
            <a:pPr>
              <a:buNone/>
            </a:pPr>
            <a:r>
              <a:rPr lang="en-US" sz="3600" dirty="0"/>
              <a:t>                           </a:t>
            </a:r>
            <a:r>
              <a:rPr lang="en-US" sz="3600" dirty="0" smtClean="0"/>
              <a:t>CTS       WIKI</a:t>
            </a:r>
            <a:endParaRPr lang="ru-RU" sz="3600" dirty="0"/>
          </a:p>
          <a:p>
            <a:endParaRPr lang="ru-RU" dirty="0"/>
          </a:p>
        </p:txBody>
      </p:sp>
    </p:spTree>
    <p:extLst>
      <p:ext uri="{BB962C8B-B14F-4D97-AF65-F5344CB8AC3E}">
        <p14:creationId xmlns:p14="http://schemas.microsoft.com/office/powerpoint/2010/main" xmlns="" val="127476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0"/>
            <a:ext cx="8928992" cy="6669360"/>
          </a:xfrm>
        </p:spPr>
        <p:txBody>
          <a:bodyPr>
            <a:normAutofit/>
          </a:bodyPr>
          <a:lstStyle/>
          <a:p>
            <a:pPr>
              <a:buFont typeface="Wingdings" pitchFamily="2" charset="2"/>
              <a:buChar char="v"/>
            </a:pPr>
            <a:endParaRPr lang="en-US" b="1" dirty="0" smtClean="0"/>
          </a:p>
          <a:p>
            <a:pPr>
              <a:buNone/>
            </a:pPr>
            <a:endParaRPr lang="en-US" b="1" dirty="0" smtClean="0"/>
          </a:p>
          <a:p>
            <a:pPr>
              <a:buFont typeface="Wingdings" pitchFamily="2" charset="2"/>
              <a:buChar char="v"/>
            </a:pPr>
            <a:r>
              <a:rPr lang="en-US" b="1" dirty="0" smtClean="0"/>
              <a:t>MOOCS </a:t>
            </a:r>
            <a:r>
              <a:rPr lang="en-US" dirty="0"/>
              <a:t>– Massive open on-line courses</a:t>
            </a:r>
          </a:p>
          <a:p>
            <a:pPr>
              <a:buFont typeface="Wingdings" pitchFamily="2" charset="2"/>
              <a:buChar char="v"/>
            </a:pPr>
            <a:r>
              <a:rPr lang="en-US" b="1" dirty="0"/>
              <a:t>CLIL</a:t>
            </a:r>
            <a:r>
              <a:rPr lang="en-US" dirty="0"/>
              <a:t> – Content and Language Integrated Learning</a:t>
            </a:r>
          </a:p>
          <a:p>
            <a:pPr>
              <a:buFont typeface="Wingdings" pitchFamily="2" charset="2"/>
              <a:buChar char="v"/>
            </a:pPr>
            <a:r>
              <a:rPr lang="en-US" b="1" dirty="0"/>
              <a:t>LMS </a:t>
            </a:r>
            <a:r>
              <a:rPr lang="en-US" dirty="0"/>
              <a:t>– Learners’ Management System</a:t>
            </a:r>
          </a:p>
          <a:p>
            <a:pPr>
              <a:buFont typeface="Wingdings" pitchFamily="2" charset="2"/>
              <a:buChar char="v"/>
            </a:pPr>
            <a:r>
              <a:rPr lang="en-US" b="1" dirty="0"/>
              <a:t>LLL </a:t>
            </a:r>
            <a:r>
              <a:rPr lang="en-US" dirty="0"/>
              <a:t>– Life Long Learning</a:t>
            </a:r>
            <a:endParaRPr lang="ru-RU" dirty="0"/>
          </a:p>
          <a:p>
            <a:pPr>
              <a:buFont typeface="Wingdings" pitchFamily="2" charset="2"/>
              <a:buChar char="v"/>
            </a:pPr>
            <a:r>
              <a:rPr lang="en-US" b="1" dirty="0"/>
              <a:t>LA </a:t>
            </a:r>
            <a:r>
              <a:rPr lang="en-US" dirty="0"/>
              <a:t>– Learner Autonomy</a:t>
            </a:r>
          </a:p>
          <a:p>
            <a:pPr>
              <a:buFont typeface="Wingdings" pitchFamily="2" charset="2"/>
              <a:buChar char="v"/>
            </a:pPr>
            <a:r>
              <a:rPr lang="en-US" b="1" dirty="0"/>
              <a:t>LOA</a:t>
            </a:r>
            <a:r>
              <a:rPr lang="en-US" dirty="0"/>
              <a:t> – Learner Oriented Assessment</a:t>
            </a:r>
          </a:p>
          <a:p>
            <a:pPr>
              <a:buFont typeface="Wingdings" pitchFamily="2" charset="2"/>
              <a:buChar char="v"/>
            </a:pPr>
            <a:r>
              <a:rPr lang="en-US" b="1" dirty="0"/>
              <a:t>CTS</a:t>
            </a:r>
            <a:r>
              <a:rPr lang="en-US" dirty="0"/>
              <a:t> – Critical Thinking </a:t>
            </a:r>
            <a:r>
              <a:rPr lang="en-US" dirty="0" smtClean="0"/>
              <a:t>Skills</a:t>
            </a:r>
          </a:p>
          <a:p>
            <a:pPr>
              <a:buFont typeface="Wingdings" pitchFamily="2" charset="2"/>
              <a:buChar char="v"/>
            </a:pPr>
            <a:r>
              <a:rPr lang="en-US" b="1" dirty="0" smtClean="0"/>
              <a:t>BL</a:t>
            </a:r>
            <a:r>
              <a:rPr lang="en-US" dirty="0" smtClean="0"/>
              <a:t> – Blended Learning</a:t>
            </a:r>
            <a:endParaRPr lang="ru-RU" dirty="0"/>
          </a:p>
          <a:p>
            <a:pPr>
              <a:buFont typeface="Wingdings" pitchFamily="2" charset="2"/>
              <a:buChar char="v"/>
            </a:pPr>
            <a:r>
              <a:rPr lang="ru-RU" b="1" dirty="0"/>
              <a:t>УУД</a:t>
            </a:r>
            <a:r>
              <a:rPr lang="en-US" dirty="0"/>
              <a:t> – </a:t>
            </a:r>
            <a:r>
              <a:rPr lang="ru-RU" dirty="0"/>
              <a:t>Универсальные учебные действия</a:t>
            </a:r>
          </a:p>
          <a:p>
            <a:pPr>
              <a:buFont typeface="Wingdings" pitchFamily="2" charset="2"/>
              <a:buChar char="v"/>
            </a:pPr>
            <a:r>
              <a:rPr lang="ru-RU" b="1" dirty="0"/>
              <a:t>ИОТ</a:t>
            </a:r>
            <a:r>
              <a:rPr lang="en-US" dirty="0"/>
              <a:t> –</a:t>
            </a:r>
            <a:r>
              <a:rPr lang="ru-RU" dirty="0"/>
              <a:t> Индивидуальная образовательная траектория </a:t>
            </a:r>
            <a:endParaRPr lang="en-US" dirty="0" smtClean="0"/>
          </a:p>
          <a:p>
            <a:pPr>
              <a:buFont typeface="Wingdings" pitchFamily="2" charset="2"/>
              <a:buChar char="v"/>
            </a:pPr>
            <a:r>
              <a:rPr lang="en-US" b="1" dirty="0" smtClean="0"/>
              <a:t>DN/DV</a:t>
            </a:r>
            <a:r>
              <a:rPr lang="en-US" dirty="0" smtClean="0"/>
              <a:t> – Digital Natives/Digital Visitors</a:t>
            </a:r>
          </a:p>
          <a:p>
            <a:pPr>
              <a:buFont typeface="Wingdings" pitchFamily="2" charset="2"/>
              <a:buChar char="v"/>
            </a:pPr>
            <a:r>
              <a:rPr lang="en-US" b="1" dirty="0" smtClean="0"/>
              <a:t>WIKI </a:t>
            </a:r>
            <a:r>
              <a:rPr lang="en-US" dirty="0" smtClean="0"/>
              <a:t>– </a:t>
            </a:r>
            <a:r>
              <a:rPr lang="en-US" b="1" dirty="0" smtClean="0"/>
              <a:t>W</a:t>
            </a:r>
            <a:r>
              <a:rPr lang="en-US" dirty="0" smtClean="0"/>
              <a:t>hat </a:t>
            </a:r>
            <a:r>
              <a:rPr lang="en-US" b="1" dirty="0" smtClean="0"/>
              <a:t>I</a:t>
            </a:r>
            <a:r>
              <a:rPr lang="en-US" dirty="0" smtClean="0"/>
              <a:t> </a:t>
            </a:r>
            <a:r>
              <a:rPr lang="en-US" b="1" dirty="0" smtClean="0"/>
              <a:t>K</a:t>
            </a:r>
            <a:r>
              <a:rPr lang="en-US" dirty="0" smtClean="0"/>
              <a:t>now </a:t>
            </a:r>
            <a:r>
              <a:rPr lang="en-US" b="1" dirty="0" smtClean="0"/>
              <a:t>I</a:t>
            </a:r>
            <a:r>
              <a:rPr lang="en-US" dirty="0" smtClean="0"/>
              <a:t>s</a:t>
            </a:r>
          </a:p>
          <a:p>
            <a:pPr>
              <a:buNone/>
            </a:pPr>
            <a:endParaRPr lang="en-US" dirty="0"/>
          </a:p>
          <a:p>
            <a:endParaRPr lang="ru-RU" dirty="0"/>
          </a:p>
        </p:txBody>
      </p:sp>
    </p:spTree>
    <p:extLst>
      <p:ext uri="{BB962C8B-B14F-4D97-AF65-F5344CB8AC3E}">
        <p14:creationId xmlns:p14="http://schemas.microsoft.com/office/powerpoint/2010/main" xmlns="" val="403863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Индивидуальная образовательная траектория </a:t>
            </a:r>
          </a:p>
        </p:txBody>
      </p:sp>
      <p:sp>
        <p:nvSpPr>
          <p:cNvPr id="3" name="Объект 2"/>
          <p:cNvSpPr>
            <a:spLocks noGrp="1"/>
          </p:cNvSpPr>
          <p:nvPr>
            <p:ph idx="1"/>
          </p:nvPr>
        </p:nvSpPr>
        <p:spPr/>
        <p:txBody>
          <a:bodyPr/>
          <a:lstStyle/>
          <a:p>
            <a:pPr>
              <a:buNone/>
            </a:pPr>
            <a:r>
              <a:rPr lang="ru-RU" dirty="0"/>
              <a:t> - </a:t>
            </a:r>
            <a:r>
              <a:rPr lang="ru-RU" sz="3600" b="1" dirty="0"/>
              <a:t>персональный путь </a:t>
            </a:r>
            <a:r>
              <a:rPr lang="ru-RU" sz="3600" dirty="0"/>
              <a:t>достижения    поставленной образовательной цели (или учебной задачи) конкретным </a:t>
            </a:r>
            <a:r>
              <a:rPr lang="ru-RU" sz="3600" b="1" dirty="0"/>
              <a:t>обучающимся</a:t>
            </a:r>
            <a:r>
              <a:rPr lang="ru-RU" sz="3600" dirty="0"/>
              <a:t>, соответствующей его </a:t>
            </a:r>
            <a:r>
              <a:rPr lang="ru-RU" sz="3600" b="1" dirty="0"/>
              <a:t>способностям, мотивам, интересам и потребностям.</a:t>
            </a:r>
          </a:p>
          <a:p>
            <a:pPr>
              <a:buNone/>
            </a:pPr>
            <a:r>
              <a:rPr lang="ru-RU" sz="3600" dirty="0"/>
              <a:t>                                         (Сысоев П.В.)</a:t>
            </a:r>
          </a:p>
        </p:txBody>
      </p:sp>
    </p:spTree>
    <p:extLst>
      <p:ext uri="{BB962C8B-B14F-4D97-AF65-F5344CB8AC3E}">
        <p14:creationId xmlns:p14="http://schemas.microsoft.com/office/powerpoint/2010/main" xmlns="" val="36814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 do we do with knowledge gained and skills acquired?</a:t>
            </a:r>
            <a:endParaRPr lang="ru-RU" dirty="0"/>
          </a:p>
        </p:txBody>
      </p:sp>
      <p:pic>
        <p:nvPicPr>
          <p:cNvPr id="1026" name="Picture 2" descr="C:\Users\user\Pictures\PersonalLearningPath.jpg"/>
          <p:cNvPicPr>
            <a:picLocks noGrp="1" noChangeAspect="1" noChangeArrowheads="1"/>
          </p:cNvPicPr>
          <p:nvPr>
            <p:ph idx="1"/>
          </p:nvPr>
        </p:nvPicPr>
        <p:blipFill>
          <a:blip r:embed="rId2" cstate="print"/>
          <a:srcRect/>
          <a:stretch>
            <a:fillRect/>
          </a:stretch>
        </p:blipFill>
        <p:spPr bwMode="auto">
          <a:xfrm>
            <a:off x="1547665" y="1844824"/>
            <a:ext cx="5688632" cy="44639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dirty="0" smtClean="0"/>
              <a:t>Google Slides</a:t>
            </a:r>
            <a:endParaRPr lang="ru-RU" dirty="0"/>
          </a:p>
        </p:txBody>
      </p:sp>
      <p:pic>
        <p:nvPicPr>
          <p:cNvPr id="14339" name="Picture 4"/>
          <p:cNvPicPr>
            <a:picLocks noGrp="1" noChangeAspect="1" noChangeArrowheads="1"/>
          </p:cNvPicPr>
          <p:nvPr>
            <p:ph idx="1"/>
          </p:nvPr>
        </p:nvPicPr>
        <p:blipFill>
          <a:blip r:embed="rId2" cstate="print"/>
          <a:srcRect/>
          <a:stretch>
            <a:fillRect/>
          </a:stretch>
        </p:blipFill>
        <p:spPr bwMode="auto">
          <a:xfrm>
            <a:off x="1002323" y="1825625"/>
            <a:ext cx="7139354" cy="4351338"/>
          </a:xfrm>
          <a:noFill/>
          <a:ln>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dirty="0" smtClean="0"/>
              <a:t>Slide Dog</a:t>
            </a:r>
            <a:endParaRPr lang="en-US" dirty="0"/>
          </a:p>
        </p:txBody>
      </p:sp>
      <p:pic>
        <p:nvPicPr>
          <p:cNvPr id="16387" name="Picture 2"/>
          <p:cNvPicPr>
            <a:picLocks noGrp="1" noChangeAspect="1" noChangeArrowheads="1"/>
          </p:cNvPicPr>
          <p:nvPr>
            <p:ph idx="1"/>
          </p:nvPr>
        </p:nvPicPr>
        <p:blipFill>
          <a:blip r:embed="rId2" cstate="print"/>
          <a:srcRect/>
          <a:stretch>
            <a:fillRect/>
          </a:stretch>
        </p:blipFill>
        <p:spPr bwMode="auto">
          <a:xfrm>
            <a:off x="1002323" y="1825625"/>
            <a:ext cx="7139354" cy="4351338"/>
          </a:xfrm>
          <a:noFill/>
          <a:ln>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dirty="0" err="1" smtClean="0"/>
              <a:t>PowToon</a:t>
            </a:r>
            <a:endParaRPr lang="en-US" dirty="0"/>
          </a:p>
        </p:txBody>
      </p:sp>
      <p:pic>
        <p:nvPicPr>
          <p:cNvPr id="17411" name="Picture 3"/>
          <p:cNvPicPr>
            <a:picLocks noGrp="1" noChangeAspect="1" noChangeArrowheads="1"/>
          </p:cNvPicPr>
          <p:nvPr>
            <p:ph idx="1"/>
          </p:nvPr>
        </p:nvPicPr>
        <p:blipFill>
          <a:blip r:embed="rId2" cstate="print"/>
          <a:srcRect/>
          <a:stretch>
            <a:fillRect/>
          </a:stretch>
        </p:blipFill>
        <p:spPr bwMode="auto">
          <a:xfrm>
            <a:off x="1002323" y="1825625"/>
            <a:ext cx="7139354" cy="4351338"/>
          </a:xfrm>
          <a:noFill/>
          <a:ln>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dirty="0" err="1" smtClean="0"/>
              <a:t>Prezi</a:t>
            </a:r>
            <a:endParaRPr lang="en-US" dirty="0"/>
          </a:p>
        </p:txBody>
      </p:sp>
      <p:pic>
        <p:nvPicPr>
          <p:cNvPr id="18435" name="Picture 2"/>
          <p:cNvPicPr>
            <a:picLocks noGrp="1" noChangeAspect="1" noChangeArrowheads="1"/>
          </p:cNvPicPr>
          <p:nvPr>
            <p:ph idx="1"/>
          </p:nvPr>
        </p:nvPicPr>
        <p:blipFill>
          <a:blip r:embed="rId2" cstate="print"/>
          <a:srcRect/>
          <a:stretch>
            <a:fillRect/>
          </a:stretch>
        </p:blipFill>
        <p:spPr bwMode="auto">
          <a:xfrm>
            <a:off x="1002323" y="1825625"/>
            <a:ext cx="7139354" cy="4351338"/>
          </a:xfrm>
          <a:noFill/>
          <a:ln>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Образование сегодня</a:t>
            </a:r>
            <a:endParaRPr lang="ru-RU" dirty="0"/>
          </a:p>
        </p:txBody>
      </p:sp>
      <p:sp>
        <p:nvSpPr>
          <p:cNvPr id="3" name="Содержимое 2"/>
          <p:cNvSpPr>
            <a:spLocks noGrp="1"/>
          </p:cNvSpPr>
          <p:nvPr>
            <p:ph idx="1"/>
          </p:nvPr>
        </p:nvSpPr>
        <p:spPr/>
        <p:txBody>
          <a:bodyPr/>
          <a:lstStyle/>
          <a:p>
            <a:pPr>
              <a:buNone/>
            </a:pPr>
            <a:r>
              <a:rPr lang="ru-RU" sz="4000" b="1" dirty="0" smtClean="0"/>
              <a:t>«Не для школы, а для жизни мы учимся»</a:t>
            </a:r>
          </a:p>
          <a:p>
            <a:endParaRPr lang="ru-RU" b="1" dirty="0" smtClean="0"/>
          </a:p>
          <a:p>
            <a:pPr algn="r">
              <a:buNone/>
            </a:pPr>
            <a:r>
              <a:rPr lang="ru-RU" b="1" dirty="0" smtClean="0"/>
              <a:t>древнеримский философ Сенека</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dirty="0" smtClean="0"/>
              <a:t>Haiku Deck</a:t>
            </a:r>
            <a:endParaRPr lang="en-US" dirty="0"/>
          </a:p>
        </p:txBody>
      </p:sp>
      <p:pic>
        <p:nvPicPr>
          <p:cNvPr id="21507" name="Picture 2"/>
          <p:cNvPicPr>
            <a:picLocks noGrp="1" noChangeAspect="1" noChangeArrowheads="1"/>
          </p:cNvPicPr>
          <p:nvPr>
            <p:ph idx="1"/>
          </p:nvPr>
        </p:nvPicPr>
        <p:blipFill>
          <a:blip r:embed="rId2" cstate="print"/>
          <a:srcRect/>
          <a:stretch>
            <a:fillRect/>
          </a:stretch>
        </p:blipFill>
        <p:spPr bwMode="auto">
          <a:xfrm>
            <a:off x="1002323" y="1825625"/>
            <a:ext cx="7139354" cy="4351338"/>
          </a:xfrm>
          <a:noFill/>
          <a:ln>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dirty="0" err="1" smtClean="0"/>
              <a:t>GoAnimate</a:t>
            </a:r>
            <a:endParaRPr lang="en-US" dirty="0"/>
          </a:p>
        </p:txBody>
      </p:sp>
      <p:pic>
        <p:nvPicPr>
          <p:cNvPr id="23555" name="Picture 2"/>
          <p:cNvPicPr>
            <a:picLocks noGrp="1" noChangeAspect="1" noChangeArrowheads="1"/>
          </p:cNvPicPr>
          <p:nvPr>
            <p:ph idx="1"/>
          </p:nvPr>
        </p:nvPicPr>
        <p:blipFill>
          <a:blip r:embed="rId2" cstate="print"/>
          <a:srcRect/>
          <a:stretch>
            <a:fillRect/>
          </a:stretch>
        </p:blipFill>
        <p:spPr bwMode="auto">
          <a:xfrm>
            <a:off x="1002323" y="1825625"/>
            <a:ext cx="7139354" cy="4351338"/>
          </a:xfrm>
          <a:noFill/>
          <a:ln>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dirty="0" smtClean="0"/>
              <a:t>Wink</a:t>
            </a:r>
            <a:endParaRPr lang="en-US" dirty="0"/>
          </a:p>
        </p:txBody>
      </p:sp>
      <p:pic>
        <p:nvPicPr>
          <p:cNvPr id="24579" name="Picture 2"/>
          <p:cNvPicPr>
            <a:picLocks noGrp="1" noChangeAspect="1" noChangeArrowheads="1"/>
          </p:cNvPicPr>
          <p:nvPr>
            <p:ph idx="1"/>
          </p:nvPr>
        </p:nvPicPr>
        <p:blipFill>
          <a:blip r:embed="rId2" cstate="print"/>
          <a:srcRect/>
          <a:stretch>
            <a:fillRect/>
          </a:stretch>
        </p:blipFill>
        <p:spPr bwMode="auto">
          <a:xfrm>
            <a:off x="1002323" y="1825625"/>
            <a:ext cx="7139354" cy="4351338"/>
          </a:xfrm>
          <a:noFill/>
          <a:ln>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28651" y="1071546"/>
            <a:ext cx="7886700" cy="5429288"/>
          </a:xfrm>
        </p:spPr>
        <p:txBody>
          <a:bodyPr>
            <a:normAutofit fontScale="92500" lnSpcReduction="20000"/>
          </a:bodyPr>
          <a:lstStyle/>
          <a:p>
            <a:pPr>
              <a:defRPr/>
            </a:pPr>
            <a:r>
              <a:rPr lang="en-US" b="1" dirty="0" smtClean="0">
                <a:solidFill>
                  <a:srgbClr val="FF0000"/>
                </a:solidFill>
                <a:hlinkClick r:id="rId2"/>
              </a:rPr>
              <a:t>Kindle</a:t>
            </a:r>
            <a:r>
              <a:rPr lang="en-US" b="1" dirty="0" smtClean="0">
                <a:solidFill>
                  <a:srgbClr val="FF0000"/>
                </a:solidFill>
              </a:rPr>
              <a:t> </a:t>
            </a:r>
            <a:r>
              <a:rPr lang="en-US" dirty="0" smtClean="0"/>
              <a:t>Available on every </a:t>
            </a:r>
            <a:r>
              <a:rPr lang="en-US" dirty="0" err="1" smtClean="0"/>
              <a:t>smartphone</a:t>
            </a:r>
            <a:r>
              <a:rPr lang="en-US" dirty="0" smtClean="0"/>
              <a:t> platform, Amazon’s popular </a:t>
            </a:r>
            <a:r>
              <a:rPr lang="en-US" dirty="0" err="1" smtClean="0"/>
              <a:t>ebook</a:t>
            </a:r>
            <a:r>
              <a:rPr lang="en-US" dirty="0" smtClean="0"/>
              <a:t> reader make free and for-profit digital literature easy to access during free moments.</a:t>
            </a:r>
          </a:p>
          <a:p>
            <a:pPr>
              <a:defRPr/>
            </a:pPr>
            <a:r>
              <a:rPr lang="en-US" b="1" dirty="0" smtClean="0">
                <a:hlinkClick r:id="rId3"/>
              </a:rPr>
              <a:t>TED</a:t>
            </a:r>
            <a:r>
              <a:rPr lang="en-US" b="1" dirty="0" smtClean="0"/>
              <a:t> </a:t>
            </a:r>
            <a:r>
              <a:rPr lang="en-US" dirty="0" err="1" smtClean="0"/>
              <a:t>TED</a:t>
            </a:r>
            <a:r>
              <a:rPr lang="en-US" dirty="0" smtClean="0"/>
              <a:t> provides an edifying way to pass the time, with hundreds of videos featuring experts lecturing on every topic imaginable.</a:t>
            </a:r>
          </a:p>
          <a:p>
            <a:pPr>
              <a:defRPr/>
            </a:pPr>
            <a:r>
              <a:rPr lang="en-US" b="1" dirty="0" err="1" smtClean="0">
                <a:hlinkClick r:id="rId4"/>
              </a:rPr>
              <a:t>Instagram</a:t>
            </a:r>
            <a:r>
              <a:rPr lang="en-US" b="1" dirty="0" smtClean="0"/>
              <a:t> </a:t>
            </a:r>
            <a:r>
              <a:rPr lang="en-US" dirty="0" smtClean="0"/>
              <a:t>In between pictures of cats and food, try posting some from the classroom and share ideas about decor, or host a digital art show for students.</a:t>
            </a:r>
          </a:p>
          <a:p>
            <a:pPr>
              <a:defRPr/>
            </a:pPr>
            <a:r>
              <a:rPr lang="en-US" b="1" dirty="0" smtClean="0">
                <a:hlinkClick r:id="rId5"/>
              </a:rPr>
              <a:t>NPR Podcasts</a:t>
            </a:r>
            <a:r>
              <a:rPr lang="en-US" b="1" dirty="0" smtClean="0"/>
              <a:t> </a:t>
            </a:r>
            <a:r>
              <a:rPr lang="en-US" dirty="0" smtClean="0"/>
              <a:t>Sit back, relax, and get lost in “Planet Money,” “All Songs Considered,” “Wait </a:t>
            </a:r>
            <a:r>
              <a:rPr lang="en-US" dirty="0" err="1" smtClean="0"/>
              <a:t>Wait</a:t>
            </a:r>
            <a:r>
              <a:rPr lang="en-US" dirty="0" smtClean="0"/>
              <a:t>…Don’t Tell Me!” and dozens of other NPR shows both national and local.</a:t>
            </a:r>
          </a:p>
          <a:p>
            <a:pPr>
              <a:defRPr/>
            </a:pPr>
            <a:r>
              <a:rPr lang="en-US" b="1" dirty="0" err="1" smtClean="0">
                <a:solidFill>
                  <a:srgbClr val="FFC000"/>
                </a:solidFill>
                <a:hlinkClick r:id="rId6"/>
              </a:rPr>
              <a:t>Showyou</a:t>
            </a:r>
            <a:r>
              <a:rPr lang="en-US" b="1" dirty="0" smtClean="0"/>
              <a:t> </a:t>
            </a:r>
            <a:r>
              <a:rPr lang="en-US" dirty="0" smtClean="0"/>
              <a:t>curates the best of the best YouTube videos, and encourages others to share what they love most. The educational applications here ought to be readily apparent!</a:t>
            </a:r>
          </a:p>
          <a:p>
            <a:pPr>
              <a:defRPr/>
            </a:pPr>
            <a:r>
              <a:rPr lang="en-US" b="1" dirty="0" smtClean="0">
                <a:solidFill>
                  <a:srgbClr val="FFC000"/>
                </a:solidFill>
              </a:rPr>
              <a:t>Slow-Motion Running Deer Phenomenon</a:t>
            </a:r>
          </a:p>
          <a:p>
            <a:pPr>
              <a:buNone/>
              <a:defRPr/>
            </a:pPr>
            <a:r>
              <a:rPr lang="en-US" dirty="0" smtClean="0"/>
              <a:t>     http://www.theonion.com/video/teens-migrating-from-facebook-to-comments-section--35583</a:t>
            </a:r>
          </a:p>
          <a:p>
            <a:pPr>
              <a:defRPr/>
            </a:pPr>
            <a:endParaRPr lang="en-US" b="1" dirty="0" smtClean="0"/>
          </a:p>
          <a:p>
            <a:pPr>
              <a:defRPr/>
            </a:pPr>
            <a:endParaRPr lang="en-US" dirty="0" smtClean="0"/>
          </a:p>
          <a:p>
            <a:pPr>
              <a:defRPr/>
            </a:pPr>
            <a:endParaRPr lang="en-US" dirty="0"/>
          </a:p>
        </p:txBody>
      </p:sp>
      <p:sp>
        <p:nvSpPr>
          <p:cNvPr id="3" name="Текст 2"/>
          <p:cNvSpPr>
            <a:spLocks noGrp="1"/>
          </p:cNvSpPr>
          <p:nvPr>
            <p:ph type="body" sz="quarter" idx="13"/>
          </p:nvPr>
        </p:nvSpPr>
        <p:spPr>
          <a:xfrm>
            <a:off x="2327031" y="439738"/>
            <a:ext cx="6336323" cy="679450"/>
          </a:xfrm>
        </p:spPr>
        <p:txBody>
          <a:bodyPr/>
          <a:lstStyle/>
          <a:p>
            <a:pPr>
              <a:defRPr/>
            </a:pPr>
            <a:r>
              <a:rPr lang="en-US" b="1" dirty="0" smtClean="0"/>
              <a:t>Welcome Distractions</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04088"/>
            <a:ext cx="8507288" cy="1143000"/>
          </a:xfrm>
        </p:spPr>
        <p:txBody>
          <a:bodyPr>
            <a:normAutofit fontScale="90000"/>
          </a:bodyPr>
          <a:lstStyle/>
          <a:p>
            <a:r>
              <a:rPr lang="ru-RU" dirty="0" smtClean="0"/>
              <a:t>Зачем мне эти </a:t>
            </a:r>
            <a:r>
              <a:rPr lang="ru-RU" dirty="0" smtClean="0"/>
              <a:t>знания</a:t>
            </a:r>
            <a:r>
              <a:rPr lang="ru-RU" dirty="0" smtClean="0"/>
              <a:t>? </a:t>
            </a:r>
            <a:r>
              <a:rPr lang="ru-RU" dirty="0" smtClean="0"/>
              <a:t/>
            </a:r>
            <a:br>
              <a:rPr lang="ru-RU" dirty="0" smtClean="0"/>
            </a:br>
            <a:r>
              <a:rPr lang="ru-RU" dirty="0" smtClean="0"/>
              <a:t>Где </a:t>
            </a:r>
            <a:r>
              <a:rPr lang="ru-RU" dirty="0" smtClean="0"/>
              <a:t>мне это пригодится?</a:t>
            </a:r>
            <a:endParaRPr lang="ru-RU" dirty="0"/>
          </a:p>
        </p:txBody>
      </p:sp>
      <p:sp>
        <p:nvSpPr>
          <p:cNvPr id="3" name="Содержимое 2"/>
          <p:cNvSpPr>
            <a:spLocks noGrp="1"/>
          </p:cNvSpPr>
          <p:nvPr>
            <p:ph idx="1"/>
          </p:nvPr>
        </p:nvSpPr>
        <p:spPr/>
        <p:txBody>
          <a:bodyPr/>
          <a:lstStyle/>
          <a:p>
            <a:pPr>
              <a:buNone/>
            </a:pPr>
            <a:r>
              <a:rPr lang="ru-RU" sz="3600" dirty="0" smtClean="0"/>
              <a:t>  </a:t>
            </a:r>
            <a:r>
              <a:rPr lang="ru-RU" sz="3600" dirty="0" err="1" smtClean="0"/>
              <a:t>Метапредметы</a:t>
            </a:r>
            <a:r>
              <a:rPr lang="ru-RU" sz="3600" dirty="0" smtClean="0"/>
              <a:t> </a:t>
            </a:r>
            <a:r>
              <a:rPr lang="ru-RU" sz="3600" dirty="0" smtClean="0"/>
              <a:t>пытаются говорить </a:t>
            </a:r>
            <a:r>
              <a:rPr lang="ru-RU" sz="3600" dirty="0" smtClean="0"/>
              <a:t>о </a:t>
            </a:r>
            <a:r>
              <a:rPr lang="ru-RU" sz="3600" dirty="0" smtClean="0"/>
              <a:t>том, о </a:t>
            </a:r>
            <a:r>
              <a:rPr lang="ru-RU" sz="3600" dirty="0" smtClean="0"/>
              <a:t>чём современная </a:t>
            </a:r>
            <a:r>
              <a:rPr lang="ru-RU" sz="3600" dirty="0" smtClean="0"/>
              <a:t>школа не </a:t>
            </a:r>
            <a:r>
              <a:rPr lang="ru-RU" sz="3600" dirty="0" smtClean="0"/>
              <a:t>умеет –о </a:t>
            </a:r>
            <a:r>
              <a:rPr lang="ru-RU" sz="3600" dirty="0" smtClean="0"/>
              <a:t>смысле жизни, о её </a:t>
            </a:r>
            <a:r>
              <a:rPr lang="ru-RU" sz="3600" dirty="0" smtClean="0"/>
              <a:t>ценности</a:t>
            </a:r>
            <a:r>
              <a:rPr lang="ru-RU" sz="3600" dirty="0" smtClean="0"/>
              <a:t>. </a:t>
            </a:r>
          </a:p>
          <a:p>
            <a:pPr>
              <a:buNone/>
            </a:pPr>
            <a:endParaRPr lang="ru-RU"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507288" cy="1152128"/>
          </a:xfrm>
        </p:spPr>
        <p:txBody>
          <a:bodyPr>
            <a:normAutofit fontScale="90000"/>
          </a:bodyPr>
          <a:lstStyle/>
          <a:p>
            <a:r>
              <a:rPr lang="ru-RU" dirty="0" smtClean="0"/>
              <a:t>Формулировка темы</a:t>
            </a:r>
            <a:br>
              <a:rPr lang="ru-RU" dirty="0" smtClean="0"/>
            </a:br>
            <a:endParaRPr lang="ru-RU" dirty="0"/>
          </a:p>
        </p:txBody>
      </p:sp>
      <p:sp>
        <p:nvSpPr>
          <p:cNvPr id="3" name="Содержимое 2"/>
          <p:cNvSpPr>
            <a:spLocks noGrp="1"/>
          </p:cNvSpPr>
          <p:nvPr>
            <p:ph idx="1"/>
          </p:nvPr>
        </p:nvSpPr>
        <p:spPr>
          <a:xfrm>
            <a:off x="0" y="836712"/>
            <a:ext cx="8964488" cy="5487888"/>
          </a:xfrm>
        </p:spPr>
        <p:txBody>
          <a:bodyPr>
            <a:normAutofit fontScale="92500" lnSpcReduction="10000"/>
          </a:bodyPr>
          <a:lstStyle/>
          <a:p>
            <a:r>
              <a:rPr lang="ru-RU" dirty="0" smtClean="0"/>
              <a:t>Знание </a:t>
            </a:r>
            <a:r>
              <a:rPr lang="ru-RU" dirty="0" smtClean="0"/>
              <a:t>и незнание" (на уроках введения </a:t>
            </a:r>
          </a:p>
          <a:p>
            <a:r>
              <a:rPr lang="ru-RU" dirty="0" smtClean="0"/>
              <a:t>новых знаний и урока обобщения </a:t>
            </a:r>
            <a:r>
              <a:rPr lang="ru-RU" dirty="0" smtClean="0"/>
              <a:t>полученных </a:t>
            </a:r>
            <a:r>
              <a:rPr lang="ru-RU" dirty="0" smtClean="0"/>
              <a:t>знаний);</a:t>
            </a:r>
          </a:p>
          <a:p>
            <a:r>
              <a:rPr lang="ru-RU" dirty="0" smtClean="0"/>
              <a:t>"</a:t>
            </a:r>
            <a:r>
              <a:rPr lang="ru-RU" dirty="0" smtClean="0"/>
              <a:t>Рисунок и схема" </a:t>
            </a:r>
            <a:r>
              <a:rPr lang="ru-RU" dirty="0" smtClean="0"/>
              <a:t>(Транскрипция, Грамматические схемы);</a:t>
            </a:r>
            <a:endParaRPr lang="ru-RU" dirty="0" smtClean="0"/>
          </a:p>
          <a:p>
            <a:r>
              <a:rPr lang="ru-RU" dirty="0" smtClean="0"/>
              <a:t>"Мифы и парадоксы" ("Путешествия", </a:t>
            </a:r>
            <a:r>
              <a:rPr lang="ru-RU" dirty="0" smtClean="0"/>
              <a:t>"</a:t>
            </a:r>
            <a:r>
              <a:rPr lang="ru-RU" dirty="0" smtClean="0"/>
              <a:t>Праздники</a:t>
            </a:r>
            <a:r>
              <a:rPr lang="ru-RU" dirty="0" smtClean="0"/>
              <a:t>");</a:t>
            </a:r>
            <a:endParaRPr lang="ru-RU" dirty="0" smtClean="0"/>
          </a:p>
          <a:p>
            <a:r>
              <a:rPr lang="ru-RU" dirty="0" smtClean="0"/>
              <a:t>"Позиция и роль" ( "В магазине", "Семья", </a:t>
            </a:r>
          </a:p>
          <a:p>
            <a:r>
              <a:rPr lang="ru-RU" dirty="0" smtClean="0"/>
              <a:t>"Школа</a:t>
            </a:r>
            <a:r>
              <a:rPr lang="ru-RU" dirty="0" smtClean="0"/>
              <a:t>");</a:t>
            </a:r>
            <a:r>
              <a:rPr lang="ru-RU" dirty="0" smtClean="0"/>
              <a:t> Общество и среда" ( "Жизнь на селе и в </a:t>
            </a:r>
          </a:p>
          <a:p>
            <a:r>
              <a:rPr lang="ru-RU" dirty="0" smtClean="0"/>
              <a:t>городе", "Семья" "Зоопарк</a:t>
            </a:r>
            <a:r>
              <a:rPr lang="ru-RU" dirty="0" smtClean="0"/>
              <a:t>");</a:t>
            </a:r>
            <a:endParaRPr lang="ru-RU" dirty="0" smtClean="0"/>
          </a:p>
          <a:p>
            <a:r>
              <a:rPr lang="ru-RU" dirty="0" smtClean="0"/>
              <a:t>"Проблемы современного города" ("Жизнь </a:t>
            </a:r>
            <a:r>
              <a:rPr lang="ru-RU" dirty="0" smtClean="0"/>
              <a:t>на </a:t>
            </a:r>
            <a:r>
              <a:rPr lang="ru-RU" dirty="0" smtClean="0"/>
              <a:t>селе и в городе</a:t>
            </a:r>
            <a:r>
              <a:rPr lang="ru-RU" dirty="0" smtClean="0"/>
              <a:t>")</a:t>
            </a:r>
            <a:endParaRPr lang="ru-RU" dirty="0" smtClean="0"/>
          </a:p>
          <a:p>
            <a:r>
              <a:rPr lang="ru-RU" dirty="0" smtClean="0"/>
              <a:t>"Порядок и хаос" ("Место, где мы живем);</a:t>
            </a:r>
          </a:p>
          <a:p>
            <a:r>
              <a:rPr lang="ru-RU" dirty="0" smtClean="0"/>
              <a:t>"Простое </a:t>
            </a:r>
            <a:r>
              <a:rPr lang="ru-RU" dirty="0" smtClean="0"/>
              <a:t>и сложное" (уроки формирования </a:t>
            </a:r>
            <a:r>
              <a:rPr lang="ru-RU" dirty="0" smtClean="0"/>
              <a:t>грамматических </a:t>
            </a:r>
            <a:r>
              <a:rPr lang="ru-RU" dirty="0" smtClean="0"/>
              <a:t>навыков, навыков </a:t>
            </a:r>
            <a:r>
              <a:rPr lang="ru-RU" dirty="0" smtClean="0"/>
              <a:t>диалогической </a:t>
            </a:r>
            <a:r>
              <a:rPr lang="ru-RU" dirty="0" smtClean="0"/>
              <a:t>и монологической формы </a:t>
            </a:r>
            <a:r>
              <a:rPr lang="ru-RU" dirty="0" smtClean="0"/>
              <a:t>общения</a:t>
            </a:r>
            <a:r>
              <a:rPr lang="ru-RU" dirty="0" smtClean="0"/>
              <a:t>).</a:t>
            </a:r>
          </a:p>
          <a:p>
            <a:endParaRPr lang="ru-RU" dirty="0" smtClean="0"/>
          </a:p>
          <a:p>
            <a:endParaRPr lang="ru-RU" dirty="0" smtClean="0"/>
          </a:p>
          <a:p>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2128"/>
          </a:xfrm>
        </p:spPr>
        <p:txBody>
          <a:bodyPr>
            <a:normAutofit fontScale="90000"/>
          </a:bodyPr>
          <a:lstStyle/>
          <a:p>
            <a:r>
              <a:rPr lang="ru-RU" dirty="0" smtClean="0"/>
              <a:t>Критерии оценки работы учителя </a:t>
            </a:r>
            <a:endParaRPr lang="ru-RU" dirty="0"/>
          </a:p>
        </p:txBody>
      </p:sp>
      <p:sp>
        <p:nvSpPr>
          <p:cNvPr id="3" name="Содержимое 2"/>
          <p:cNvSpPr>
            <a:spLocks noGrp="1"/>
          </p:cNvSpPr>
          <p:nvPr>
            <p:ph idx="1"/>
          </p:nvPr>
        </p:nvSpPr>
        <p:spPr>
          <a:xfrm>
            <a:off x="251520" y="1556792"/>
            <a:ext cx="8435280" cy="4767808"/>
          </a:xfrm>
        </p:spPr>
        <p:txBody>
          <a:bodyPr>
            <a:normAutofit/>
          </a:bodyPr>
          <a:lstStyle/>
          <a:p>
            <a:r>
              <a:rPr lang="ru-RU" dirty="0" smtClean="0"/>
              <a:t>использование </a:t>
            </a:r>
            <a:r>
              <a:rPr lang="ru-RU" dirty="0" smtClean="0"/>
              <a:t>проблемных творческих заданий</a:t>
            </a:r>
            <a:r>
              <a:rPr lang="ru-RU" dirty="0" smtClean="0"/>
              <a:t>;</a:t>
            </a:r>
            <a:endParaRPr lang="ru-RU" dirty="0" smtClean="0"/>
          </a:p>
          <a:p>
            <a:r>
              <a:rPr lang="ru-RU" dirty="0" smtClean="0"/>
              <a:t>применение знаний, позволяющих ученику </a:t>
            </a:r>
            <a:r>
              <a:rPr lang="ru-RU" dirty="0" smtClean="0"/>
              <a:t>самому </a:t>
            </a:r>
            <a:r>
              <a:rPr lang="ru-RU" dirty="0" smtClean="0"/>
              <a:t>выбирать тип, вид и форму материала </a:t>
            </a:r>
            <a:r>
              <a:rPr lang="ru-RU" dirty="0" smtClean="0"/>
              <a:t>(</a:t>
            </a:r>
            <a:r>
              <a:rPr lang="ru-RU" dirty="0" smtClean="0"/>
              <a:t>словесную, графическую, </a:t>
            </a:r>
            <a:r>
              <a:rPr lang="ru-RU" dirty="0" smtClean="0"/>
              <a:t>условно-символическую);</a:t>
            </a:r>
            <a:endParaRPr lang="ru-RU" dirty="0" smtClean="0"/>
          </a:p>
          <a:p>
            <a:r>
              <a:rPr lang="ru-RU" dirty="0" smtClean="0"/>
              <a:t>создание положительного эмоционального </a:t>
            </a:r>
            <a:r>
              <a:rPr lang="ru-RU" dirty="0" smtClean="0"/>
              <a:t>настроя </a:t>
            </a:r>
            <a:r>
              <a:rPr lang="ru-RU" dirty="0" smtClean="0"/>
              <a:t>на работу всех учеников в ходе урока;</a:t>
            </a:r>
          </a:p>
          <a:p>
            <a:r>
              <a:rPr lang="ru-RU" dirty="0" smtClean="0"/>
              <a:t>обсуждение </a:t>
            </a:r>
            <a:r>
              <a:rPr lang="ru-RU" dirty="0" smtClean="0"/>
              <a:t>с детьми в конце урока не только того, </a:t>
            </a:r>
          </a:p>
          <a:p>
            <a:r>
              <a:rPr lang="ru-RU" dirty="0" smtClean="0"/>
              <a:t>что «мы узнали» но и того, что понравилось (не </a:t>
            </a:r>
          </a:p>
          <a:p>
            <a:r>
              <a:rPr lang="ru-RU" dirty="0" smtClean="0"/>
              <a:t>понравилось) и почему, что бы хотелось </a:t>
            </a:r>
          </a:p>
          <a:p>
            <a:r>
              <a:rPr lang="ru-RU" dirty="0" smtClean="0"/>
              <a:t>выполнить ещё раз, а сделать </a:t>
            </a:r>
            <a:r>
              <a:rPr lang="ru-RU" dirty="0" smtClean="0"/>
              <a:t>по-другому</a:t>
            </a:r>
            <a:r>
              <a:rPr lang="ru-RU" dirty="0" smtClean="0"/>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sp>
        <p:nvSpPr>
          <p:cNvPr id="3" name="Содержимое 2"/>
          <p:cNvSpPr>
            <a:spLocks noGrp="1"/>
          </p:cNvSpPr>
          <p:nvPr>
            <p:ph idx="1"/>
          </p:nvPr>
        </p:nvSpPr>
        <p:spPr>
          <a:xfrm>
            <a:off x="179512" y="764704"/>
            <a:ext cx="8784976" cy="5559896"/>
          </a:xfrm>
        </p:spPr>
        <p:txBody>
          <a:bodyPr>
            <a:normAutofit/>
          </a:bodyPr>
          <a:lstStyle/>
          <a:p>
            <a:r>
              <a:rPr lang="ru-RU" dirty="0" smtClean="0"/>
              <a:t>стимулирование учеников к выбору и </a:t>
            </a:r>
          </a:p>
          <a:p>
            <a:pPr>
              <a:buNone/>
            </a:pPr>
            <a:r>
              <a:rPr lang="ru-RU" dirty="0" smtClean="0"/>
              <a:t>самостоятельному использованию разных </a:t>
            </a:r>
            <a:r>
              <a:rPr lang="ru-RU" dirty="0" smtClean="0"/>
              <a:t>способов выполнения </a:t>
            </a:r>
            <a:r>
              <a:rPr lang="ru-RU" dirty="0" smtClean="0"/>
              <a:t>заданий</a:t>
            </a:r>
            <a:r>
              <a:rPr lang="ru-RU" dirty="0" smtClean="0"/>
              <a:t>;</a:t>
            </a:r>
            <a:endParaRPr lang="ru-RU" dirty="0" smtClean="0"/>
          </a:p>
          <a:p>
            <a:r>
              <a:rPr lang="ru-RU" dirty="0" smtClean="0"/>
              <a:t>оценка (поощрение) при опросе на уроке не только </a:t>
            </a:r>
          </a:p>
          <a:p>
            <a:pPr>
              <a:buNone/>
            </a:pPr>
            <a:r>
              <a:rPr lang="ru-RU" dirty="0" smtClean="0"/>
              <a:t>правильного ответа ученика, но и анализ того, как </a:t>
            </a:r>
          </a:p>
          <a:p>
            <a:pPr>
              <a:buNone/>
            </a:pPr>
            <a:r>
              <a:rPr lang="ru-RU" dirty="0" smtClean="0"/>
              <a:t>ученик рассуждал, какой способ </a:t>
            </a:r>
            <a:r>
              <a:rPr lang="ru-RU" dirty="0" smtClean="0"/>
              <a:t>использовал, почему и </a:t>
            </a:r>
            <a:r>
              <a:rPr lang="ru-RU" dirty="0" smtClean="0"/>
              <a:t>в чём ошибался</a:t>
            </a:r>
            <a:r>
              <a:rPr lang="ru-RU" dirty="0" smtClean="0"/>
              <a:t>;</a:t>
            </a:r>
            <a:endParaRPr lang="ru-RU" dirty="0" smtClean="0"/>
          </a:p>
          <a:p>
            <a:r>
              <a:rPr lang="ru-RU" dirty="0" smtClean="0"/>
              <a:t>отметка, выставляемая ученику в конце урока, </a:t>
            </a:r>
          </a:p>
          <a:p>
            <a:pPr>
              <a:buNone/>
            </a:pPr>
            <a:r>
              <a:rPr lang="ru-RU" dirty="0" smtClean="0"/>
              <a:t>должна аргументироваться по </a:t>
            </a:r>
            <a:r>
              <a:rPr lang="ru-RU" dirty="0" smtClean="0"/>
              <a:t>параметрам: </a:t>
            </a:r>
            <a:endParaRPr lang="ru-RU" dirty="0" smtClean="0"/>
          </a:p>
          <a:p>
            <a:pPr>
              <a:buNone/>
            </a:pPr>
            <a:r>
              <a:rPr lang="ru-RU" dirty="0" smtClean="0"/>
              <a:t>правильность, самостоятельность, оригинальность.</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30953"/>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476672"/>
            <a:ext cx="8229600" cy="5847928"/>
          </a:xfrm>
        </p:spPr>
        <p:txBody>
          <a:bodyPr>
            <a:normAutofit fontScale="92500" lnSpcReduction="10000"/>
          </a:bodyPr>
          <a:lstStyle/>
          <a:p>
            <a:pPr>
              <a:buNone/>
            </a:pPr>
            <a:r>
              <a:rPr lang="en-US" dirty="0" smtClean="0"/>
              <a:t>   </a:t>
            </a:r>
            <a:r>
              <a:rPr lang="en-US" dirty="0" err="1" smtClean="0"/>
              <a:t>Mr</a:t>
            </a:r>
            <a:r>
              <a:rPr lang="en-US" dirty="0" smtClean="0"/>
              <a:t> </a:t>
            </a:r>
            <a:r>
              <a:rPr lang="en-US" dirty="0" smtClean="0"/>
              <a:t>Jack </a:t>
            </a:r>
            <a:r>
              <a:rPr lang="en-US" dirty="0" err="1" smtClean="0"/>
              <a:t>Lupin</a:t>
            </a:r>
            <a:r>
              <a:rPr lang="en-US" dirty="0" smtClean="0"/>
              <a:t> 7834 17th Street Detroit, </a:t>
            </a:r>
            <a:r>
              <a:rPr lang="en-US" dirty="0" smtClean="0"/>
              <a:t>Michigan Electronics </a:t>
            </a:r>
            <a:r>
              <a:rPr lang="en-US" dirty="0" smtClean="0"/>
              <a:t>Ltd 9034 Commerce Street Detroit, </a:t>
            </a:r>
            <a:r>
              <a:rPr lang="en-US" dirty="0" smtClean="0"/>
              <a:t>Michigan USA</a:t>
            </a:r>
            <a:r>
              <a:rPr lang="en-US" dirty="0" smtClean="0"/>
              <a:t>, </a:t>
            </a:r>
            <a:r>
              <a:rPr lang="en-US" dirty="0" smtClean="0"/>
              <a:t>90345</a:t>
            </a:r>
          </a:p>
          <a:p>
            <a:pPr>
              <a:buNone/>
            </a:pPr>
            <a:r>
              <a:rPr lang="en-US" dirty="0" smtClean="0"/>
              <a:t> </a:t>
            </a:r>
            <a:r>
              <a:rPr lang="en-US" dirty="0" smtClean="0"/>
              <a:t>April 25, </a:t>
            </a:r>
            <a:r>
              <a:rPr lang="en-US" dirty="0" smtClean="0"/>
              <a:t>2016</a:t>
            </a:r>
          </a:p>
          <a:p>
            <a:pPr>
              <a:buNone/>
            </a:pPr>
            <a:r>
              <a:rPr lang="en-US" dirty="0" smtClean="0"/>
              <a:t> </a:t>
            </a:r>
            <a:r>
              <a:rPr lang="en-US" dirty="0" smtClean="0"/>
              <a:t>   </a:t>
            </a:r>
            <a:r>
              <a:rPr lang="en-US" dirty="0" smtClean="0"/>
              <a:t>Dear Sirs, </a:t>
            </a:r>
            <a:endParaRPr lang="en-US" dirty="0" smtClean="0"/>
          </a:p>
          <a:p>
            <a:pPr>
              <a:buNone/>
            </a:pPr>
            <a:r>
              <a:rPr lang="en-US" dirty="0" smtClean="0"/>
              <a:t> </a:t>
            </a:r>
            <a:r>
              <a:rPr lang="en-US" dirty="0" smtClean="0"/>
              <a:t>   I </a:t>
            </a:r>
            <a:r>
              <a:rPr lang="en-US" dirty="0" smtClean="0"/>
              <a:t>am writing to inform you that yesterday I got my new TV set which was delivered by your delivery service. The package was undamaged so I signed all documents and paid the rest of the sum. But when I unpacked it I found several scratches on the front panel. I would like you to replace the item or give me back my money. Please let me know your decision within 2 days</a:t>
            </a:r>
            <a:r>
              <a:rPr lang="en-US" dirty="0" smtClean="0"/>
              <a:t>.</a:t>
            </a:r>
          </a:p>
          <a:p>
            <a:pPr>
              <a:buNone/>
            </a:pPr>
            <a:r>
              <a:rPr lang="en-US" dirty="0" smtClean="0"/>
              <a:t> </a:t>
            </a:r>
            <a:r>
              <a:rPr lang="en-US" dirty="0" smtClean="0"/>
              <a:t>   </a:t>
            </a:r>
            <a:r>
              <a:rPr lang="en-US" dirty="0" smtClean="0"/>
              <a:t>Kind regards, </a:t>
            </a:r>
            <a:endParaRPr lang="en-US" dirty="0" smtClean="0"/>
          </a:p>
          <a:p>
            <a:pPr>
              <a:buNone/>
            </a:pPr>
            <a:r>
              <a:rPr lang="en-US" dirty="0" smtClean="0"/>
              <a:t> </a:t>
            </a:r>
            <a:r>
              <a:rPr lang="en-US" dirty="0" smtClean="0"/>
              <a:t>   Jack </a:t>
            </a:r>
            <a:r>
              <a:rPr lang="en-US" dirty="0" err="1" smtClean="0"/>
              <a:t>Lupin</a:t>
            </a:r>
            <a:r>
              <a:rPr lang="en-US" dirty="0" smtClean="0"/>
              <a:t/>
            </a:r>
            <a:br>
              <a:rPr lang="en-US" dirty="0" smtClean="0"/>
            </a:br>
            <a:r>
              <a:rPr lang="en-US" dirty="0" smtClean="0"/>
              <a:t/>
            </a:r>
            <a:br>
              <a:rPr lang="en-US" dirty="0" smtClean="0"/>
            </a:br>
            <a:endParaRPr lang="en-US"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fontScale="90000"/>
          </a:bodyPr>
          <a:lstStyle/>
          <a:p>
            <a:r>
              <a:rPr lang="en-US" dirty="0" smtClean="0"/>
              <a:t>Letter of Complaint</a:t>
            </a:r>
            <a:endParaRPr lang="ru-RU" dirty="0"/>
          </a:p>
        </p:txBody>
      </p:sp>
      <p:sp>
        <p:nvSpPr>
          <p:cNvPr id="3" name="Содержимое 2"/>
          <p:cNvSpPr>
            <a:spLocks noGrp="1"/>
          </p:cNvSpPr>
          <p:nvPr>
            <p:ph idx="1"/>
          </p:nvPr>
        </p:nvSpPr>
        <p:spPr>
          <a:xfrm>
            <a:off x="179512" y="980728"/>
            <a:ext cx="8784976" cy="5688632"/>
          </a:xfrm>
        </p:spPr>
        <p:txBody>
          <a:bodyPr>
            <a:noAutofit/>
          </a:bodyPr>
          <a:lstStyle/>
          <a:p>
            <a:pPr>
              <a:buNone/>
            </a:pPr>
            <a:r>
              <a:rPr lang="en-US" sz="2000" i="1" dirty="0" smtClean="0"/>
              <a:t>       Dear </a:t>
            </a:r>
            <a:r>
              <a:rPr lang="en-US" sz="2000" i="1" dirty="0" smtClean="0"/>
              <a:t>Sir or Madame</a:t>
            </a:r>
            <a:r>
              <a:rPr lang="en-US" sz="2000" i="1" dirty="0" smtClean="0"/>
              <a:t>, </a:t>
            </a:r>
          </a:p>
          <a:p>
            <a:pPr>
              <a:buNone/>
            </a:pPr>
            <a:r>
              <a:rPr lang="en-US" sz="2000" i="1" dirty="0" smtClean="0"/>
              <a:t> </a:t>
            </a:r>
            <a:r>
              <a:rPr lang="en-US" sz="2000" i="1" dirty="0" smtClean="0"/>
              <a:t>    I </a:t>
            </a:r>
            <a:r>
              <a:rPr lang="en-US" sz="2000" i="1" dirty="0" smtClean="0"/>
              <a:t>am writing to complain about your restaurant</a:t>
            </a:r>
            <a:r>
              <a:rPr lang="en-US" sz="2000" i="1" dirty="0" smtClean="0"/>
              <a:t>, "</a:t>
            </a:r>
            <a:r>
              <a:rPr lang="en-US" sz="2000" i="1" dirty="0" smtClean="0"/>
              <a:t>Ocean Delicacies" where together with my friends we celebrated my birthday party on May 7th. Unfortunately, the holiday was spoilt. Firstly, the service was very slow and inefficient. We had to wait for half an hour before the waiter came to our table and we could get the menu. Then, we had to wait for another twenty minutes before we could order</a:t>
            </a:r>
            <a:r>
              <a:rPr lang="en-US" sz="2000" i="1" dirty="0" smtClean="0"/>
              <a:t>. Furthermore</a:t>
            </a:r>
            <a:r>
              <a:rPr lang="en-US" sz="2000" i="1" dirty="0" smtClean="0"/>
              <a:t>, your staff was impolite and not helpful. I asked the waiter about ingredients in a dish and the way it was cooked, but could get no answer. The waiter told it was none of his business, which was rather rude of him</a:t>
            </a:r>
            <a:r>
              <a:rPr lang="en-US" sz="2000" i="1" dirty="0" smtClean="0"/>
              <a:t>. To </a:t>
            </a:r>
            <a:r>
              <a:rPr lang="en-US" sz="2000" i="1" dirty="0" smtClean="0"/>
              <a:t>make matters worse, the food in your restaurant turned to be too expensive. We paid $15 each only for green salad with a couple of pieces of tomatoes and some greens. The main course was not good either. The meat was overcooked and dry and didn’t worth the money paid. As you can see we couldn’t enjoy the party. I look forward to receiving your apology and trust you will give the matters serious consideration</a:t>
            </a:r>
            <a:r>
              <a:rPr lang="en-US" sz="2000" i="1" dirty="0" smtClean="0"/>
              <a:t>.</a:t>
            </a:r>
          </a:p>
          <a:p>
            <a:pPr>
              <a:buNone/>
            </a:pPr>
            <a:r>
              <a:rPr lang="en-US" sz="2000" i="1" dirty="0" smtClean="0"/>
              <a:t> </a:t>
            </a:r>
            <a:r>
              <a:rPr lang="en-US" sz="2000" i="1" dirty="0" smtClean="0"/>
              <a:t>   Yours </a:t>
            </a:r>
            <a:r>
              <a:rPr lang="en-US" sz="2000" i="1" dirty="0" smtClean="0"/>
              <a:t>faithfully, </a:t>
            </a:r>
            <a:endParaRPr lang="en-US" sz="2000" i="1" dirty="0" smtClean="0"/>
          </a:p>
          <a:p>
            <a:pPr>
              <a:buNone/>
            </a:pPr>
            <a:r>
              <a:rPr lang="en-US" sz="2000" i="1" dirty="0" smtClean="0"/>
              <a:t> </a:t>
            </a:r>
            <a:r>
              <a:rPr lang="en-US" sz="2000" i="1" dirty="0" smtClean="0"/>
              <a:t>   Elena </a:t>
            </a:r>
            <a:r>
              <a:rPr lang="en-US" sz="2000" i="1" dirty="0" err="1" smtClean="0"/>
              <a:t>Ivanova</a:t>
            </a:r>
            <a:r>
              <a:rPr lang="en-US" sz="2000" i="1" dirty="0" smtClean="0"/>
              <a:t>.</a:t>
            </a:r>
            <a:endParaRPr lang="ru-RU" sz="20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pc="150" dirty="0" smtClean="0">
                <a:solidFill>
                  <a:schemeClr val="tx1"/>
                </a:solidFill>
              </a:rPr>
              <a:t>Life Long Learning (LLL)</a:t>
            </a:r>
            <a:endParaRPr lang="ru-RU" spc="150" dirty="0">
              <a:solidFill>
                <a:schemeClr val="tx1"/>
              </a:solidFill>
            </a:endParaRPr>
          </a:p>
        </p:txBody>
      </p:sp>
      <p:pic>
        <p:nvPicPr>
          <p:cNvPr id="4" name="Picture 13" descr="C:\Users\Британия\Pictures\карьера.png"/>
          <p:cNvPicPr>
            <a:picLocks noGrp="1" noChangeAspect="1" noChangeArrowheads="1"/>
          </p:cNvPicPr>
          <p:nvPr>
            <p:ph idx="1"/>
          </p:nvPr>
        </p:nvPicPr>
        <p:blipFill>
          <a:blip r:embed="rId2" cstate="print"/>
          <a:srcRect/>
          <a:stretch>
            <a:fillRect/>
          </a:stretch>
        </p:blipFill>
        <p:spPr bwMode="auto">
          <a:xfrm>
            <a:off x="4857752" y="2357430"/>
            <a:ext cx="3708415" cy="3708415"/>
          </a:xfrm>
          <a:prstGeom prst="rect">
            <a:avLst/>
          </a:prstGeom>
          <a:noFill/>
        </p:spPr>
      </p:pic>
      <p:sp>
        <p:nvSpPr>
          <p:cNvPr id="6" name="TextBox 5"/>
          <p:cNvSpPr txBox="1"/>
          <p:nvPr/>
        </p:nvSpPr>
        <p:spPr>
          <a:xfrm>
            <a:off x="714348" y="3071810"/>
            <a:ext cx="4214842" cy="1323439"/>
          </a:xfrm>
          <a:prstGeom prst="rect">
            <a:avLst/>
          </a:prstGeom>
          <a:noFill/>
        </p:spPr>
        <p:txBody>
          <a:bodyPr wrap="square" rtlCol="0">
            <a:spAutoFit/>
          </a:bodyPr>
          <a:lstStyle/>
          <a:p>
            <a:r>
              <a:rPr lang="en-US" sz="4000" i="1" dirty="0" smtClean="0"/>
              <a:t>Where English</a:t>
            </a:r>
          </a:p>
          <a:p>
            <a:r>
              <a:rPr lang="en-US" sz="4000" i="1" dirty="0" smtClean="0"/>
              <a:t>Meets Life Skills</a:t>
            </a:r>
            <a:endParaRPr lang="ru-RU" sz="40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20688"/>
            <a:ext cx="8229600" cy="83400"/>
          </a:xfrm>
        </p:spPr>
        <p:txBody>
          <a:bodyPr>
            <a:normAutofit fontScale="90000"/>
          </a:bodyPr>
          <a:lstStyle/>
          <a:p>
            <a:endParaRPr lang="ru-RU" dirty="0"/>
          </a:p>
        </p:txBody>
      </p:sp>
      <p:sp>
        <p:nvSpPr>
          <p:cNvPr id="3" name="Содержимое 2"/>
          <p:cNvSpPr>
            <a:spLocks noGrp="1"/>
          </p:cNvSpPr>
          <p:nvPr>
            <p:ph idx="1"/>
          </p:nvPr>
        </p:nvSpPr>
        <p:spPr>
          <a:xfrm>
            <a:off x="457200" y="260648"/>
            <a:ext cx="8229600" cy="6063952"/>
          </a:xfrm>
        </p:spPr>
        <p:txBody>
          <a:bodyPr>
            <a:normAutofit fontScale="92500" lnSpcReduction="10000"/>
          </a:bodyPr>
          <a:lstStyle/>
          <a:p>
            <a:r>
              <a:rPr lang="en-US" dirty="0" err="1" smtClean="0"/>
              <a:t>Mr</a:t>
            </a:r>
            <a:r>
              <a:rPr lang="en-US" dirty="0" smtClean="0"/>
              <a:t> William Black 7834 Grand Street Dallas, Texas </a:t>
            </a:r>
            <a:r>
              <a:rPr lang="en-US" dirty="0" err="1" smtClean="0"/>
              <a:t>Food&amp;Co</a:t>
            </a:r>
            <a:r>
              <a:rPr lang="en-US" dirty="0" smtClean="0"/>
              <a:t> 9034 Denver Street Dallas, Texas USA, 90345 February 24, </a:t>
            </a:r>
            <a:r>
              <a:rPr lang="en-US" dirty="0" smtClean="0"/>
              <a:t>2015</a:t>
            </a:r>
          </a:p>
          <a:p>
            <a:pPr>
              <a:buNone/>
            </a:pPr>
            <a:r>
              <a:rPr lang="en-US" dirty="0" smtClean="0"/>
              <a:t> </a:t>
            </a:r>
            <a:r>
              <a:rPr lang="en-US" dirty="0" smtClean="0"/>
              <a:t>   </a:t>
            </a:r>
            <a:r>
              <a:rPr lang="en-US" dirty="0" smtClean="0"/>
              <a:t>Dear Sirs, </a:t>
            </a:r>
            <a:endParaRPr lang="en-US" dirty="0" smtClean="0"/>
          </a:p>
          <a:p>
            <a:pPr>
              <a:buNone/>
            </a:pPr>
            <a:r>
              <a:rPr lang="en-US" dirty="0" smtClean="0"/>
              <a:t> </a:t>
            </a:r>
            <a:r>
              <a:rPr lang="en-US" dirty="0" smtClean="0"/>
              <a:t>  I </a:t>
            </a:r>
            <a:r>
              <a:rPr lang="en-US" dirty="0" smtClean="0"/>
              <a:t>would like to let you know that one of your employees was rude with me. I am the permanent client of your café and have lunches here almost every day and have never seen such bad service. It happened yesterday and I have 2 witnesses of improper behavior of one of the waiters. The waiter’s name is Kate Sullivan. She was rude while taking the order and serving me. I would like you to take measures to prevent such incidents in the future. </a:t>
            </a:r>
            <a:endParaRPr lang="en-US" dirty="0" smtClean="0"/>
          </a:p>
          <a:p>
            <a:pPr>
              <a:buNone/>
            </a:pPr>
            <a:r>
              <a:rPr lang="en-US" dirty="0" smtClean="0"/>
              <a:t> </a:t>
            </a:r>
            <a:r>
              <a:rPr lang="en-US" dirty="0" smtClean="0"/>
              <a:t>  Kind </a:t>
            </a:r>
            <a:r>
              <a:rPr lang="en-US" dirty="0" smtClean="0"/>
              <a:t>regards, </a:t>
            </a:r>
            <a:endParaRPr lang="en-US" dirty="0" smtClean="0"/>
          </a:p>
          <a:p>
            <a:pPr>
              <a:buNone/>
            </a:pPr>
            <a:r>
              <a:rPr lang="en-US" dirty="0" smtClean="0"/>
              <a:t> </a:t>
            </a:r>
            <a:r>
              <a:rPr lang="en-US" dirty="0" smtClean="0"/>
              <a:t>  William </a:t>
            </a:r>
            <a:r>
              <a:rPr lang="en-US" dirty="0" smtClean="0"/>
              <a:t>Black</a:t>
            </a:r>
            <a:br>
              <a:rPr lang="en-US" dirty="0" smtClean="0"/>
            </a:br>
            <a:r>
              <a:rPr lang="en-US" dirty="0" smtClean="0"/>
              <a:t/>
            </a:r>
            <a:br>
              <a:rPr lang="en-US" dirty="0" smtClean="0"/>
            </a:br>
            <a:endParaRPr lang="en-US" dirty="0" smtClean="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88640"/>
            <a:ext cx="8229600" cy="144016"/>
          </a:xfrm>
        </p:spPr>
        <p:txBody>
          <a:bodyPr>
            <a:normAutofit fontScale="90000"/>
          </a:bodyPr>
          <a:lstStyle/>
          <a:p>
            <a:endParaRPr lang="ru-RU" dirty="0"/>
          </a:p>
        </p:txBody>
      </p:sp>
      <p:sp>
        <p:nvSpPr>
          <p:cNvPr id="3" name="Содержимое 2"/>
          <p:cNvSpPr>
            <a:spLocks noGrp="1"/>
          </p:cNvSpPr>
          <p:nvPr>
            <p:ph idx="1"/>
          </p:nvPr>
        </p:nvSpPr>
        <p:spPr>
          <a:xfrm>
            <a:off x="457200" y="332656"/>
            <a:ext cx="8229600" cy="5991944"/>
          </a:xfrm>
        </p:spPr>
        <p:txBody>
          <a:bodyPr>
            <a:normAutofit fontScale="47500" lnSpcReduction="20000"/>
          </a:bodyPr>
          <a:lstStyle/>
          <a:p>
            <a:pPr>
              <a:buNone/>
            </a:pPr>
            <a:r>
              <a:rPr lang="en-US" sz="3100" dirty="0" smtClean="0"/>
              <a:t>Fred Thompson 9034 Cooper Street Fresno, California USA, 90345 </a:t>
            </a:r>
            <a:endParaRPr lang="en-US" sz="3100" dirty="0" smtClean="0"/>
          </a:p>
          <a:p>
            <a:pPr>
              <a:buNone/>
            </a:pPr>
            <a:r>
              <a:rPr lang="en-US" sz="3100" dirty="0" err="1" smtClean="0"/>
              <a:t>Mr</a:t>
            </a:r>
            <a:r>
              <a:rPr lang="en-US" sz="3100" dirty="0" smtClean="0"/>
              <a:t> </a:t>
            </a:r>
            <a:r>
              <a:rPr lang="en-US" sz="3100" dirty="0" smtClean="0"/>
              <a:t>Jim Frank General </a:t>
            </a:r>
            <a:r>
              <a:rPr lang="en-US" sz="3100" dirty="0" smtClean="0"/>
              <a:t>Manager</a:t>
            </a:r>
          </a:p>
          <a:p>
            <a:pPr>
              <a:buNone/>
            </a:pPr>
            <a:r>
              <a:rPr lang="en-US" sz="3100" dirty="0" smtClean="0"/>
              <a:t> </a:t>
            </a:r>
            <a:r>
              <a:rPr lang="en-US" sz="3100" dirty="0" smtClean="0"/>
              <a:t>Soft Plus 4567 Golden Street Fresno</a:t>
            </a:r>
            <a:r>
              <a:rPr lang="en-US" sz="3100" dirty="0" smtClean="0"/>
              <a:t>,</a:t>
            </a:r>
          </a:p>
          <a:p>
            <a:pPr>
              <a:buNone/>
            </a:pPr>
            <a:r>
              <a:rPr lang="en-US" sz="3100" dirty="0" smtClean="0"/>
              <a:t> California</a:t>
            </a:r>
          </a:p>
          <a:p>
            <a:pPr>
              <a:buNone/>
            </a:pPr>
            <a:r>
              <a:rPr lang="en-US" sz="3100" dirty="0" smtClean="0"/>
              <a:t> </a:t>
            </a:r>
            <a:r>
              <a:rPr lang="en-US" sz="3100" dirty="0" smtClean="0"/>
              <a:t>June 10, </a:t>
            </a:r>
            <a:r>
              <a:rPr lang="en-US" sz="3100" dirty="0" smtClean="0"/>
              <a:t>2016</a:t>
            </a:r>
          </a:p>
          <a:p>
            <a:pPr>
              <a:buNone/>
            </a:pPr>
            <a:r>
              <a:rPr lang="en-US" sz="3100" dirty="0" smtClean="0"/>
              <a:t> </a:t>
            </a:r>
            <a:r>
              <a:rPr lang="en-US" sz="3100" dirty="0" smtClean="0"/>
              <a:t>    </a:t>
            </a:r>
            <a:r>
              <a:rPr lang="en-US" sz="4400" dirty="0" smtClean="0">
                <a:latin typeface="+mj-lt"/>
              </a:rPr>
              <a:t>Dear </a:t>
            </a:r>
            <a:r>
              <a:rPr lang="en-US" sz="4400" dirty="0" err="1" smtClean="0">
                <a:latin typeface="+mj-lt"/>
              </a:rPr>
              <a:t>Mr</a:t>
            </a:r>
            <a:r>
              <a:rPr lang="en-US" sz="4400" dirty="0" smtClean="0">
                <a:latin typeface="+mj-lt"/>
              </a:rPr>
              <a:t> </a:t>
            </a:r>
            <a:r>
              <a:rPr lang="en-US" sz="4400" dirty="0" smtClean="0">
                <a:latin typeface="+mj-lt"/>
              </a:rPr>
              <a:t>Frank, </a:t>
            </a:r>
            <a:endParaRPr lang="en-US" sz="4400" dirty="0" smtClean="0">
              <a:latin typeface="+mj-lt"/>
            </a:endParaRPr>
          </a:p>
          <a:p>
            <a:pPr>
              <a:buNone/>
            </a:pPr>
            <a:r>
              <a:rPr lang="en-US" sz="4400" dirty="0" smtClean="0">
                <a:latin typeface="+mj-lt"/>
              </a:rPr>
              <a:t> </a:t>
            </a:r>
            <a:r>
              <a:rPr lang="en-US" sz="4400" dirty="0" smtClean="0">
                <a:latin typeface="+mj-lt"/>
              </a:rPr>
              <a:t>   On </a:t>
            </a:r>
            <a:r>
              <a:rPr lang="en-US" sz="4400" dirty="0" smtClean="0">
                <a:latin typeface="+mj-lt"/>
              </a:rPr>
              <a:t>May, 31 I gave you my computer to be repaired in your company. There were troubles with loading. I paid for repairing and got it back a week later on June, 7. At first everything was ok, but two days later the trouble returned. I would like you to take it back for repairing as soon as possible without any additional payments. I attach all receipts and our contract of repairing. If you assume that you have already done your best to repair my computer, then I would like to get my money back so that I could repair it in another company. I look forward to your reply and a resolution to my problem</a:t>
            </a:r>
            <a:r>
              <a:rPr lang="en-US" sz="4400" dirty="0" smtClean="0">
                <a:latin typeface="+mj-lt"/>
              </a:rPr>
              <a:t>.</a:t>
            </a:r>
            <a:endParaRPr lang="en-US" sz="4400" smtClean="0">
              <a:latin typeface="+mj-lt"/>
            </a:endParaRPr>
          </a:p>
          <a:p>
            <a:pPr>
              <a:buNone/>
            </a:pPr>
            <a:endParaRPr lang="en-US" sz="4400" dirty="0" smtClean="0">
              <a:latin typeface="+mj-lt"/>
            </a:endParaRPr>
          </a:p>
          <a:p>
            <a:pPr>
              <a:buNone/>
            </a:pPr>
            <a:r>
              <a:rPr lang="en-US" sz="4400" dirty="0" smtClean="0">
                <a:latin typeface="+mj-lt"/>
              </a:rPr>
              <a:t> </a:t>
            </a:r>
            <a:r>
              <a:rPr lang="en-US" sz="4400" dirty="0" smtClean="0">
                <a:latin typeface="+mj-lt"/>
              </a:rPr>
              <a:t>   </a:t>
            </a:r>
            <a:r>
              <a:rPr lang="en-US" sz="4400" dirty="0" smtClean="0">
                <a:latin typeface="+mj-lt"/>
              </a:rPr>
              <a:t>Kind regards, </a:t>
            </a:r>
            <a:endParaRPr lang="en-US" sz="4400" dirty="0" smtClean="0">
              <a:latin typeface="+mj-lt"/>
            </a:endParaRPr>
          </a:p>
          <a:p>
            <a:pPr>
              <a:buNone/>
            </a:pPr>
            <a:r>
              <a:rPr lang="en-US" sz="4400" dirty="0" smtClean="0">
                <a:latin typeface="+mj-lt"/>
              </a:rPr>
              <a:t> </a:t>
            </a:r>
            <a:r>
              <a:rPr lang="en-US" sz="4400" dirty="0" smtClean="0">
                <a:latin typeface="+mj-lt"/>
              </a:rPr>
              <a:t>   Fred </a:t>
            </a:r>
            <a:r>
              <a:rPr lang="en-US" sz="4400" dirty="0" smtClean="0">
                <a:latin typeface="+mj-lt"/>
              </a:rPr>
              <a:t>Thompson</a:t>
            </a:r>
            <a:br>
              <a:rPr lang="en-US" sz="4400" dirty="0" smtClean="0">
                <a:latin typeface="+mj-lt"/>
              </a:rPr>
            </a:br>
            <a:r>
              <a:rPr lang="en-US" sz="4400" dirty="0" smtClean="0">
                <a:latin typeface="+mj-lt"/>
              </a:rPr>
              <a:t/>
            </a:r>
            <a:br>
              <a:rPr lang="en-US" sz="4400" dirty="0" smtClean="0">
                <a:latin typeface="+mj-lt"/>
              </a:rPr>
            </a:br>
            <a:endParaRPr lang="en-US" sz="4400" dirty="0" smtClean="0">
              <a:latin typeface="+mj-lt"/>
            </a:endParaRPr>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lnSpcReduction="10000"/>
          </a:bodyPr>
          <a:lstStyle/>
          <a:p>
            <a:pPr>
              <a:buNone/>
            </a:pPr>
            <a:r>
              <a:rPr lang="en-US" sz="4400" dirty="0" smtClean="0"/>
              <a:t>To think about… </a:t>
            </a:r>
          </a:p>
          <a:p>
            <a:pPr>
              <a:buNone/>
            </a:pPr>
            <a:endParaRPr lang="en-US" dirty="0" smtClean="0"/>
          </a:p>
          <a:p>
            <a:pPr>
              <a:buNone/>
            </a:pPr>
            <a:r>
              <a:rPr lang="en-US" sz="4000" dirty="0" smtClean="0"/>
              <a:t>    </a:t>
            </a:r>
            <a:endParaRPr lang="ru-RU" sz="4000" dirty="0" smtClean="0"/>
          </a:p>
          <a:p>
            <a:pPr>
              <a:buNone/>
            </a:pPr>
            <a:r>
              <a:rPr lang="ru-RU" sz="4000" dirty="0" smtClean="0">
                <a:latin typeface="Monotype Corsiva" pitchFamily="66" charset="0"/>
              </a:rPr>
              <a:t>   </a:t>
            </a:r>
            <a:r>
              <a:rPr lang="en-US" sz="4000" dirty="0" smtClean="0">
                <a:latin typeface="Monotype Corsiva" pitchFamily="66" charset="0"/>
              </a:rPr>
              <a:t>Do not train a child to learn by force or harshness but direct him to it by what amuses their minds, so that you maybe better able to discover with accuracy the peculiar bent of the Genius of Each.</a:t>
            </a:r>
          </a:p>
          <a:p>
            <a:pPr algn="r">
              <a:buNone/>
            </a:pPr>
            <a:r>
              <a:rPr lang="en-US" sz="4000" dirty="0" smtClean="0">
                <a:latin typeface="Monotype Corsiva" pitchFamily="66" charset="0"/>
              </a:rPr>
              <a:t>Plato</a:t>
            </a:r>
            <a:endParaRPr lang="ru-RU" sz="4000" dirty="0">
              <a:latin typeface="Monotype Corsiva"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28651" y="1643050"/>
            <a:ext cx="7886700" cy="4533913"/>
          </a:xfrm>
        </p:spPr>
        <p:txBody>
          <a:bodyPr>
            <a:normAutofit/>
          </a:bodyPr>
          <a:lstStyle/>
          <a:p>
            <a:pPr>
              <a:buNone/>
              <a:defRPr/>
            </a:pPr>
            <a:r>
              <a:rPr lang="en-US" sz="3600" dirty="0" smtClean="0"/>
              <a:t>Shall </a:t>
            </a:r>
          </a:p>
          <a:p>
            <a:pPr>
              <a:buNone/>
              <a:defRPr/>
            </a:pPr>
            <a:r>
              <a:rPr lang="en-US" sz="3600" dirty="0" smtClean="0"/>
              <a:t>      we ever </a:t>
            </a:r>
          </a:p>
          <a:p>
            <a:pPr>
              <a:buNone/>
              <a:defRPr/>
            </a:pPr>
            <a:r>
              <a:rPr lang="en-US" sz="3600" dirty="0" smtClean="0"/>
              <a:t>                be able </a:t>
            </a:r>
          </a:p>
          <a:p>
            <a:pPr>
              <a:buNone/>
              <a:defRPr/>
            </a:pPr>
            <a:r>
              <a:rPr lang="en-US" sz="3600" dirty="0" smtClean="0"/>
              <a:t>                         to catch up </a:t>
            </a:r>
          </a:p>
          <a:p>
            <a:pPr>
              <a:buNone/>
              <a:defRPr/>
            </a:pPr>
            <a:r>
              <a:rPr lang="en-US" sz="3600" dirty="0" smtClean="0"/>
              <a:t>                                         with them</a:t>
            </a:r>
            <a:r>
              <a:rPr lang="ru-RU" sz="3600" dirty="0" smtClean="0"/>
              <a:t>?</a:t>
            </a:r>
            <a:r>
              <a:rPr lang="ru-RU" sz="3600" dirty="0" smtClean="0">
                <a:sym typeface="Wingdings" pitchFamily="2" charset="2"/>
              </a:rPr>
              <a:t></a:t>
            </a:r>
            <a:endParaRPr lang="en-US" sz="3600" dirty="0"/>
          </a:p>
        </p:txBody>
      </p:sp>
      <p:sp>
        <p:nvSpPr>
          <p:cNvPr id="3" name="Текст 2"/>
          <p:cNvSpPr>
            <a:spLocks noGrp="1"/>
          </p:cNvSpPr>
          <p:nvPr>
            <p:ph type="body" sz="quarter" idx="13"/>
          </p:nvPr>
        </p:nvSpPr>
        <p:spPr>
          <a:xfrm>
            <a:off x="1071539" y="439738"/>
            <a:ext cx="7591816" cy="679450"/>
          </a:xfrm>
        </p:spPr>
        <p:txBody>
          <a:bodyPr>
            <a:normAutofit/>
          </a:bodyPr>
          <a:lstStyle/>
          <a:p>
            <a:pPr>
              <a:defRPr/>
            </a:pPr>
            <a:r>
              <a:rPr lang="en-US" sz="3600" b="1" spc="200" dirty="0" smtClean="0"/>
              <a:t>Digital natives VS Digital visitors</a:t>
            </a:r>
            <a:r>
              <a:rPr lang="ru-RU" sz="3600" b="1" spc="200" dirty="0" smtClean="0"/>
              <a:t>?</a:t>
            </a:r>
            <a:endParaRPr lang="en-US" sz="3600" b="1" spc="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2327031" y="439738"/>
            <a:ext cx="6336323" cy="679450"/>
          </a:xfrm>
        </p:spPr>
        <p:txBody>
          <a:bodyPr/>
          <a:lstStyle/>
          <a:p>
            <a:pPr>
              <a:defRPr/>
            </a:pPr>
            <a:r>
              <a:rPr lang="en-US" sz="2400" b="1" dirty="0" smtClean="0"/>
              <a:t>Lewis Carroll, Alice in Wonderland</a:t>
            </a:r>
            <a:endParaRPr lang="en-US" sz="2400" b="1" dirty="0"/>
          </a:p>
        </p:txBody>
      </p:sp>
      <p:sp>
        <p:nvSpPr>
          <p:cNvPr id="5" name="Содержимое 4"/>
          <p:cNvSpPr>
            <a:spLocks noGrp="1"/>
          </p:cNvSpPr>
          <p:nvPr>
            <p:ph idx="1"/>
          </p:nvPr>
        </p:nvSpPr>
        <p:spPr/>
        <p:txBody>
          <a:bodyPr/>
          <a:lstStyle/>
          <a:p>
            <a:pPr>
              <a:defRPr/>
            </a:pPr>
            <a:r>
              <a:rPr lang="en-US" dirty="0" smtClean="0"/>
              <a:t>My dear, here we must run as fast as we can, just to stay in place. And if you wish to go anywhere you must run twice as fast as that.”</a:t>
            </a:r>
            <a:r>
              <a:rPr lang="en-US" dirty="0" smtClean="0">
                <a:solidFill>
                  <a:schemeClr val="tx1"/>
                </a:solidFill>
              </a:rPr>
              <a:t/>
            </a:r>
            <a:br>
              <a:rPr lang="en-US" dirty="0" smtClean="0">
                <a:solidFill>
                  <a:schemeClr val="tx1"/>
                </a:solidFill>
              </a:rPr>
            </a:br>
            <a:r>
              <a:rPr lang="en-US" dirty="0" smtClean="0">
                <a:solidFill>
                  <a:schemeClr val="tx1"/>
                </a:solidFill>
              </a:rPr>
              <a:t>                  </a:t>
            </a:r>
          </a:p>
          <a:p>
            <a:pPr>
              <a:defRPr/>
            </a:pPr>
            <a:endParaRPr lang="en-US" dirty="0"/>
          </a:p>
        </p:txBody>
      </p:sp>
      <p:pic>
        <p:nvPicPr>
          <p:cNvPr id="48132" name="Рисунок 5" descr="Red Queen's race.jpg"/>
          <p:cNvPicPr>
            <a:picLocks noChangeAspect="1"/>
          </p:cNvPicPr>
          <p:nvPr/>
        </p:nvPicPr>
        <p:blipFill>
          <a:blip r:embed="rId2" cstate="print"/>
          <a:srcRect/>
          <a:stretch>
            <a:fillRect/>
          </a:stretch>
        </p:blipFill>
        <p:spPr bwMode="auto">
          <a:xfrm>
            <a:off x="2189285" y="3019425"/>
            <a:ext cx="4510454" cy="31432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84784"/>
            <a:ext cx="8229600" cy="2376264"/>
          </a:xfrm>
        </p:spPr>
        <p:txBody>
          <a:bodyPr>
            <a:normAutofit/>
          </a:bodyPr>
          <a:lstStyle/>
          <a:p>
            <a:pPr algn="ctr"/>
            <a:r>
              <a:rPr lang="ru-RU" i="1" dirty="0" smtClean="0"/>
              <a:t>Спасибо за внимание</a:t>
            </a:r>
            <a:br>
              <a:rPr lang="ru-RU" i="1" dirty="0" smtClean="0"/>
            </a:br>
            <a:r>
              <a:rPr lang="en-US" i="1" dirty="0" smtClean="0"/>
              <a:t>and deer me</a:t>
            </a:r>
            <a:r>
              <a:rPr lang="ru-RU" i="1" dirty="0" smtClean="0">
                <a:sym typeface="Wingdings" pitchFamily="2" charset="2"/>
              </a:rPr>
              <a:t></a:t>
            </a:r>
            <a:r>
              <a:rPr lang="ru-RU" i="1" dirty="0" smtClean="0"/>
              <a:t/>
            </a:r>
            <a:br>
              <a:rPr lang="ru-RU" i="1" dirty="0" smtClean="0"/>
            </a:br>
            <a:endParaRPr lang="ru-RU" i="1" dirty="0"/>
          </a:p>
        </p:txBody>
      </p:sp>
      <p:sp>
        <p:nvSpPr>
          <p:cNvPr id="3" name="Содержимое 2"/>
          <p:cNvSpPr>
            <a:spLocks noGrp="1"/>
          </p:cNvSpPr>
          <p:nvPr>
            <p:ph idx="1"/>
          </p:nvPr>
        </p:nvSpPr>
        <p:spPr>
          <a:xfrm>
            <a:off x="2699792" y="4797152"/>
            <a:ext cx="5987008" cy="1329011"/>
          </a:xfrm>
        </p:spPr>
        <p:txBody>
          <a:bodyPr>
            <a:normAutofit fontScale="92500" lnSpcReduction="10000"/>
          </a:bodyPr>
          <a:lstStyle/>
          <a:p>
            <a:pPr algn="ctr">
              <a:buNone/>
            </a:pPr>
            <a:r>
              <a:rPr lang="ru-RU" dirty="0" smtClean="0"/>
              <a:t>Миронова Ольга Алексеевна</a:t>
            </a:r>
            <a:endParaRPr lang="en-US" dirty="0" smtClean="0"/>
          </a:p>
          <a:p>
            <a:pPr algn="ctr">
              <a:buNone/>
            </a:pPr>
            <a:r>
              <a:rPr lang="en-US" dirty="0" smtClean="0">
                <a:hlinkClick r:id="rId2"/>
              </a:rPr>
              <a:t>mironovaolga836@gmail.com</a:t>
            </a:r>
            <a:endParaRPr lang="ru-RU" dirty="0" smtClean="0"/>
          </a:p>
          <a:p>
            <a:pPr algn="ctr">
              <a:buNone/>
            </a:pPr>
            <a:r>
              <a:rPr lang="en-US" dirty="0" smtClean="0"/>
              <a:t>+7 915 946 11 58</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60648"/>
            <a:ext cx="8229600" cy="144016"/>
          </a:xfrm>
        </p:spPr>
        <p:txBody>
          <a:bodyPr>
            <a:normAutofit fontScale="90000"/>
          </a:bodyPr>
          <a:lstStyle/>
          <a:p>
            <a:endParaRPr lang="ru-RU" dirty="0"/>
          </a:p>
        </p:txBody>
      </p:sp>
      <p:sp>
        <p:nvSpPr>
          <p:cNvPr id="3" name="Содержимое 2"/>
          <p:cNvSpPr>
            <a:spLocks noGrp="1"/>
          </p:cNvSpPr>
          <p:nvPr>
            <p:ph idx="1"/>
          </p:nvPr>
        </p:nvSpPr>
        <p:spPr>
          <a:xfrm>
            <a:off x="251520" y="332656"/>
            <a:ext cx="8517632" cy="6063952"/>
          </a:xfrm>
        </p:spPr>
        <p:txBody>
          <a:bodyPr>
            <a:normAutofit/>
          </a:bodyPr>
          <a:lstStyle/>
          <a:p>
            <a:pPr>
              <a:buNone/>
            </a:pPr>
            <a:r>
              <a:rPr lang="ru-RU" sz="3000" dirty="0" smtClean="0"/>
              <a:t>История вопроса</a:t>
            </a:r>
          </a:p>
          <a:p>
            <a:r>
              <a:rPr lang="ru-RU" dirty="0" err="1" smtClean="0"/>
              <a:t>Метапредметное</a:t>
            </a:r>
            <a:r>
              <a:rPr lang="ru-RU" dirty="0" smtClean="0"/>
              <a:t> обучение </a:t>
            </a:r>
            <a:r>
              <a:rPr lang="ru-RU" dirty="0" smtClean="0"/>
              <a:t>было широко распространено в 1918 году. Все это </a:t>
            </a:r>
            <a:r>
              <a:rPr lang="ru-RU" dirty="0" smtClean="0"/>
              <a:t>отражено </a:t>
            </a:r>
            <a:r>
              <a:rPr lang="ru-RU" dirty="0" smtClean="0"/>
              <a:t>в «Основных положениях единой трудовой школы» и называлось тогда </a:t>
            </a:r>
            <a:r>
              <a:rPr lang="ru-RU" b="1" dirty="0" smtClean="0"/>
              <a:t>методом проектов</a:t>
            </a:r>
            <a:r>
              <a:rPr lang="ru-RU" dirty="0" smtClean="0"/>
              <a:t>.</a:t>
            </a:r>
            <a:endParaRPr lang="ru-RU" dirty="0" smtClean="0"/>
          </a:p>
          <a:p>
            <a:r>
              <a:rPr lang="ru-RU" dirty="0" smtClean="0"/>
              <a:t>Сразу после революции пытались уйти от классической системы образования, </a:t>
            </a:r>
            <a:r>
              <a:rPr lang="ru-RU" dirty="0" smtClean="0"/>
              <a:t>сложившейся </a:t>
            </a:r>
            <a:r>
              <a:rPr lang="ru-RU" dirty="0" smtClean="0"/>
              <a:t>в России, сбросить с корабля современности то, что напоминало </a:t>
            </a:r>
            <a:r>
              <a:rPr lang="ru-RU" dirty="0" smtClean="0"/>
              <a:t>прежние </a:t>
            </a:r>
            <a:r>
              <a:rPr lang="ru-RU" dirty="0" smtClean="0"/>
              <a:t>порядки. </a:t>
            </a:r>
          </a:p>
          <a:p>
            <a:r>
              <a:rPr lang="ru-RU" dirty="0" err="1" smtClean="0"/>
              <a:t>Метапредметное</a:t>
            </a:r>
            <a:r>
              <a:rPr lang="ru-RU" dirty="0" smtClean="0"/>
              <a:t>  обучение </a:t>
            </a:r>
            <a:r>
              <a:rPr lang="ru-RU" dirty="0" smtClean="0"/>
              <a:t>разделялось на </a:t>
            </a:r>
            <a:r>
              <a:rPr lang="ru-RU" dirty="0" smtClean="0"/>
              <a:t>ступени. На первой ступени (самой младшей)с детьми </a:t>
            </a:r>
            <a:r>
              <a:rPr lang="ru-RU" dirty="0" smtClean="0"/>
              <a:t>просто гуляли, беседовали, давали им целостное </a:t>
            </a:r>
            <a:r>
              <a:rPr lang="ru-RU" dirty="0" smtClean="0"/>
              <a:t>представление </a:t>
            </a:r>
            <a:r>
              <a:rPr lang="ru-RU" dirty="0" smtClean="0"/>
              <a:t>об окружающем мире, уходя от предметного обучения. </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88640"/>
            <a:ext cx="8229600" cy="6135960"/>
          </a:xfrm>
        </p:spPr>
        <p:txBody>
          <a:bodyPr>
            <a:normAutofit/>
          </a:bodyPr>
          <a:lstStyle/>
          <a:p>
            <a:r>
              <a:rPr lang="ru-RU" sz="3600" dirty="0" smtClean="0"/>
              <a:t>На старших ступенях обучения с детьми проводили экскурсии, диспуты, споры. </a:t>
            </a:r>
          </a:p>
          <a:p>
            <a:r>
              <a:rPr lang="ru-RU" sz="3600" dirty="0" smtClean="0"/>
              <a:t>В </a:t>
            </a:r>
            <a:r>
              <a:rPr lang="ru-RU" sz="3600" dirty="0" smtClean="0"/>
              <a:t>1930 году был введен </a:t>
            </a:r>
            <a:r>
              <a:rPr lang="ru-RU" sz="3600" b="1" dirty="0" smtClean="0"/>
              <a:t>всеобуч</a:t>
            </a:r>
            <a:r>
              <a:rPr lang="ru-RU" sz="3600" dirty="0" smtClean="0"/>
              <a:t>, а в </a:t>
            </a:r>
            <a:r>
              <a:rPr lang="ru-RU" sz="3600" dirty="0" smtClean="0"/>
              <a:t>1932 году </a:t>
            </a:r>
            <a:r>
              <a:rPr lang="ru-RU" sz="3600" dirty="0" smtClean="0"/>
              <a:t>метод проектов жестко осудили. </a:t>
            </a:r>
          </a:p>
          <a:p>
            <a:r>
              <a:rPr lang="ru-RU" sz="3600" dirty="0" smtClean="0"/>
              <a:t>Советская школа вернулась к дореволюционной методике, в основе которой лежало </a:t>
            </a:r>
            <a:r>
              <a:rPr lang="ru-RU" sz="3600" b="1" dirty="0" smtClean="0"/>
              <a:t>предметное обучение.</a:t>
            </a:r>
            <a:endParaRPr lang="ru-RU" sz="3600" b="1" dirty="0" smtClean="0"/>
          </a:p>
          <a:p>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Меташкола</a:t>
            </a:r>
            <a:r>
              <a:rPr lang="ru-RU" dirty="0" smtClean="0"/>
              <a:t> - </a:t>
            </a:r>
            <a:r>
              <a:rPr lang="ru-RU" dirty="0" err="1" smtClean="0"/>
              <a:t>метапредметы</a:t>
            </a:r>
            <a:endParaRPr lang="ru-RU" dirty="0"/>
          </a:p>
        </p:txBody>
      </p:sp>
      <p:sp>
        <p:nvSpPr>
          <p:cNvPr id="3" name="Содержимое 2"/>
          <p:cNvSpPr>
            <a:spLocks noGrp="1"/>
          </p:cNvSpPr>
          <p:nvPr>
            <p:ph idx="1"/>
          </p:nvPr>
        </p:nvSpPr>
        <p:spPr/>
        <p:txBody>
          <a:bodyPr>
            <a:normAutofit/>
          </a:bodyPr>
          <a:lstStyle/>
          <a:p>
            <a:pPr>
              <a:buNone/>
            </a:pPr>
            <a:r>
              <a:rPr lang="ru-RU" dirty="0" smtClean="0"/>
              <a:t>   новая образовательная форма, которая выстраивается </a:t>
            </a:r>
            <a:r>
              <a:rPr lang="ru-RU" b="1" dirty="0" smtClean="0"/>
              <a:t>поверх</a:t>
            </a:r>
            <a:r>
              <a:rPr lang="ru-RU" dirty="0" smtClean="0"/>
              <a:t> традиционных </a:t>
            </a:r>
            <a:r>
              <a:rPr lang="ru-RU" b="1" dirty="0" smtClean="0"/>
              <a:t>учебных предметов</a:t>
            </a:r>
            <a:r>
              <a:rPr lang="ru-RU" dirty="0" smtClean="0"/>
              <a:t>. Это — учебный предмет нового типа, в основе которого лежит </a:t>
            </a:r>
            <a:r>
              <a:rPr lang="ru-RU" b="1" dirty="0" err="1" smtClean="0"/>
              <a:t>мыследеятельностный</a:t>
            </a:r>
            <a:r>
              <a:rPr lang="ru-RU" b="1" dirty="0" smtClean="0"/>
              <a:t> тип интеграции </a:t>
            </a:r>
            <a:r>
              <a:rPr lang="ru-RU" dirty="0" smtClean="0"/>
              <a:t>учебного материала и принцип рефлексивного отношения к базисным организованностям мышления — </a:t>
            </a:r>
            <a:r>
              <a:rPr lang="ru-RU" b="1" dirty="0" smtClean="0"/>
              <a:t>«знание», «знак», «проблема», «задача». </a:t>
            </a:r>
          </a:p>
          <a:p>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ФГОС</a:t>
            </a:r>
            <a:endParaRPr lang="ru-RU" dirty="0"/>
          </a:p>
        </p:txBody>
      </p:sp>
      <p:sp>
        <p:nvSpPr>
          <p:cNvPr id="3" name="Содержимое 2"/>
          <p:cNvSpPr>
            <a:spLocks noGrp="1"/>
          </p:cNvSpPr>
          <p:nvPr>
            <p:ph idx="1"/>
          </p:nvPr>
        </p:nvSpPr>
        <p:spPr>
          <a:xfrm>
            <a:off x="457200" y="476672"/>
            <a:ext cx="8229600" cy="6192688"/>
          </a:xfrm>
        </p:spPr>
        <p:txBody>
          <a:bodyPr>
            <a:normAutofit/>
          </a:bodyPr>
          <a:lstStyle/>
          <a:p>
            <a:pPr>
              <a:buNone/>
            </a:pPr>
            <a:r>
              <a:rPr lang="ru-RU" dirty="0" smtClean="0"/>
              <a:t>   </a:t>
            </a:r>
            <a:endParaRPr lang="en-US" dirty="0" smtClean="0"/>
          </a:p>
          <a:p>
            <a:pPr>
              <a:buNone/>
            </a:pPr>
            <a:r>
              <a:rPr lang="en-US" dirty="0" smtClean="0"/>
              <a:t> </a:t>
            </a:r>
          </a:p>
          <a:p>
            <a:pPr>
              <a:buNone/>
            </a:pPr>
            <a:endParaRPr lang="en-US" dirty="0" smtClean="0"/>
          </a:p>
          <a:p>
            <a:pPr>
              <a:buNone/>
            </a:pPr>
            <a:r>
              <a:rPr lang="en-US" dirty="0" smtClean="0"/>
              <a:t>   </a:t>
            </a:r>
            <a:r>
              <a:rPr lang="ru-RU" dirty="0" smtClean="0"/>
              <a:t>формирование универсальных</a:t>
            </a:r>
            <a:r>
              <a:rPr lang="ru-RU" b="1" dirty="0" smtClean="0"/>
              <a:t> </a:t>
            </a:r>
            <a:r>
              <a:rPr lang="ru-RU" dirty="0" smtClean="0"/>
              <a:t>(</a:t>
            </a:r>
            <a:r>
              <a:rPr lang="ru-RU" dirty="0" err="1" smtClean="0"/>
              <a:t>метапредметных</a:t>
            </a:r>
            <a:r>
              <a:rPr lang="ru-RU" dirty="0" smtClean="0"/>
              <a:t>) учебных действий (УУД), обеспечивающих школьникам, осваивающим иностранный язык, умение учиться, способность к </a:t>
            </a:r>
            <a:r>
              <a:rPr lang="ru-RU" b="1" dirty="0" smtClean="0"/>
              <a:t>самостоятельной работе </a:t>
            </a:r>
            <a:r>
              <a:rPr lang="ru-RU" dirty="0" smtClean="0"/>
              <a:t>над языком, способность к </a:t>
            </a:r>
            <a:r>
              <a:rPr lang="ru-RU" b="1" dirty="0" smtClean="0"/>
              <a:t>саморазвитию</a:t>
            </a:r>
            <a:r>
              <a:rPr lang="ru-RU" dirty="0" smtClean="0"/>
              <a:t> и </a:t>
            </a:r>
            <a:r>
              <a:rPr lang="ru-RU" b="1" dirty="0" smtClean="0"/>
              <a:t>самосовершенствованию</a:t>
            </a:r>
            <a:r>
              <a:rPr lang="ru-RU" dirty="0" smtClean="0"/>
              <a:t>. В настоящее время необходимыми становятся </a:t>
            </a:r>
            <a:r>
              <a:rPr lang="ru-RU" b="1" i="1" dirty="0" smtClean="0"/>
              <a:t>не сами знания</a:t>
            </a:r>
            <a:r>
              <a:rPr lang="ru-RU" b="1" dirty="0" smtClean="0"/>
              <a:t>,</a:t>
            </a:r>
            <a:r>
              <a:rPr lang="ru-RU" dirty="0" smtClean="0"/>
              <a:t> а знание о том, </a:t>
            </a:r>
            <a:r>
              <a:rPr lang="ru-RU" b="1" i="1" dirty="0" smtClean="0"/>
              <a:t>где и как их применять</a:t>
            </a:r>
            <a:r>
              <a:rPr lang="ru-RU" dirty="0" smtClean="0"/>
              <a:t>. Но еще важнее – знание о том, как эту информацию добывать, интегрировать или создавать.</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Learner Autonomy</a:t>
            </a:r>
            <a:endParaRPr lang="ru-RU" dirty="0"/>
          </a:p>
        </p:txBody>
      </p:sp>
      <p:pic>
        <p:nvPicPr>
          <p:cNvPr id="4" name="Picture 2" descr="https://schoolsonline.britishcouncil.org/sites/so/files/images/life(2).gif"/>
          <p:cNvPicPr>
            <a:picLocks noGrp="1" noChangeAspect="1" noChangeArrowheads="1"/>
          </p:cNvPicPr>
          <p:nvPr>
            <p:ph idx="1"/>
          </p:nvPr>
        </p:nvPicPr>
        <p:blipFill>
          <a:blip r:embed="rId2" cstate="print"/>
          <a:stretch>
            <a:fillRect/>
          </a:stretch>
        </p:blipFill>
        <p:spPr bwMode="auto">
          <a:xfrm>
            <a:off x="1714500" y="2224881"/>
            <a:ext cx="5715000"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Медиаобразование</a:t>
            </a:r>
            <a:endParaRPr lang="ru-RU" dirty="0"/>
          </a:p>
        </p:txBody>
      </p:sp>
      <p:sp>
        <p:nvSpPr>
          <p:cNvPr id="3" name="Содержимое 2"/>
          <p:cNvSpPr>
            <a:spLocks noGrp="1"/>
          </p:cNvSpPr>
          <p:nvPr>
            <p:ph idx="1"/>
          </p:nvPr>
        </p:nvSpPr>
        <p:spPr/>
        <p:txBody>
          <a:bodyPr>
            <a:normAutofit/>
          </a:bodyPr>
          <a:lstStyle/>
          <a:p>
            <a:pPr>
              <a:buNone/>
            </a:pPr>
            <a:r>
              <a:rPr lang="ru-RU" sz="3600" dirty="0" smtClean="0"/>
              <a:t>   направление в педагогике, выступающее за изучение школьниками закономерностей массовой коммуникации.</a:t>
            </a:r>
          </a:p>
          <a:p>
            <a:pPr>
              <a:buNone/>
            </a:pPr>
            <a:endParaRPr lang="ru-RU" dirty="0" smtClean="0"/>
          </a:p>
          <a:p>
            <a:pPr>
              <a:buNone/>
            </a:pPr>
            <a:r>
              <a:rPr lang="ru-RU" dirty="0" smtClean="0"/>
              <a:t>                   Психолого-педагогический словарь  </a:t>
            </a:r>
          </a:p>
          <a:p>
            <a:endParaRPr lang="ru-RU"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245</TotalTime>
  <Words>1360</Words>
  <Application>Microsoft Office PowerPoint</Application>
  <PresentationFormat>Экран (4:3)</PresentationFormat>
  <Paragraphs>152</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Поток</vt:lpstr>
      <vt:lpstr>Метапредметный характер иноязычного образования  в школе </vt:lpstr>
      <vt:lpstr>Образование сегодня</vt:lpstr>
      <vt:lpstr>Life Long Learning (LLL)</vt:lpstr>
      <vt:lpstr>Слайд 4</vt:lpstr>
      <vt:lpstr>Слайд 5</vt:lpstr>
      <vt:lpstr>Меташкола - метапредметы</vt:lpstr>
      <vt:lpstr>Задача ФГОС</vt:lpstr>
      <vt:lpstr>Learner Autonomy</vt:lpstr>
      <vt:lpstr>Медиаобразование</vt:lpstr>
      <vt:lpstr>Задача медиаобразования: </vt:lpstr>
      <vt:lpstr>        Результаты изучения иностранного языка в школе </vt:lpstr>
      <vt:lpstr>NEW TRENDS IN EDUCATION?</vt:lpstr>
      <vt:lpstr>Слайд 13</vt:lpstr>
      <vt:lpstr>Индивидуальная образовательная траектория </vt:lpstr>
      <vt:lpstr>What do we do with knowledge gained and skills acquired?</vt:lpstr>
      <vt:lpstr>Слайд 16</vt:lpstr>
      <vt:lpstr>Слайд 17</vt:lpstr>
      <vt:lpstr>Слайд 18</vt:lpstr>
      <vt:lpstr>Слайд 19</vt:lpstr>
      <vt:lpstr>Слайд 20</vt:lpstr>
      <vt:lpstr>Слайд 21</vt:lpstr>
      <vt:lpstr>Слайд 22</vt:lpstr>
      <vt:lpstr>Слайд 23</vt:lpstr>
      <vt:lpstr>Зачем мне эти знания?  Где мне это пригодится?</vt:lpstr>
      <vt:lpstr>Формулировка темы </vt:lpstr>
      <vt:lpstr>Критерии оценки работы учителя </vt:lpstr>
      <vt:lpstr>Слайд 27</vt:lpstr>
      <vt:lpstr>Слайд 28</vt:lpstr>
      <vt:lpstr>Letter of Complaint</vt:lpstr>
      <vt:lpstr>Слайд 30</vt:lpstr>
      <vt:lpstr>Слайд 31</vt:lpstr>
      <vt:lpstr>Слайд 32</vt:lpstr>
      <vt:lpstr>Слайд 33</vt:lpstr>
      <vt:lpstr>Слайд 34</vt:lpstr>
      <vt:lpstr>Спасибо за внимание and deer 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ресурсов медиаобразования для совершенствования информационно-коммуникационной компетенции современного преподавателя иностранного языка</dc:title>
  <dc:creator>user</dc:creator>
  <cp:lastModifiedBy>RePack by Diakov</cp:lastModifiedBy>
  <cp:revision>35</cp:revision>
  <dcterms:created xsi:type="dcterms:W3CDTF">2016-05-16T12:43:27Z</dcterms:created>
  <dcterms:modified xsi:type="dcterms:W3CDTF">2017-02-19T19:39:31Z</dcterms:modified>
</cp:coreProperties>
</file>