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9" r:id="rId3"/>
    <p:sldId id="260" r:id="rId4"/>
    <p:sldId id="261" r:id="rId5"/>
    <p:sldId id="265" r:id="rId6"/>
    <p:sldId id="264" r:id="rId7"/>
    <p:sldId id="266" r:id="rId8"/>
    <p:sldId id="263" r:id="rId9"/>
    <p:sldId id="269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8F8F8"/>
    <a:srgbClr val="00FF00"/>
    <a:srgbClr val="2EB82E"/>
    <a:srgbClr val="3333FF"/>
    <a:srgbClr val="8E0000"/>
    <a:srgbClr val="F600B6"/>
    <a:srgbClr val="FF3399"/>
    <a:srgbClr val="00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104" d="100"/>
          <a:sy n="104" d="100"/>
        </p:scale>
        <p:origin x="2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ln>
          <a:solidFill>
            <a:schemeClr val="bg1">
              <a:lumMod val="65000"/>
            </a:schemeClr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4.16666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000000000000001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993050886277799E-2"/>
                  <c:y val="-5.172050284878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5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Лист2!$N$1:$P$1</c:f>
              <c:strCache>
                <c:ptCount val="3"/>
                <c:pt idx="0">
                  <c:v>1 объединение</c:v>
                </c:pt>
                <c:pt idx="1">
                  <c:v>2 объединения</c:v>
                </c:pt>
                <c:pt idx="2">
                  <c:v>3 объединения</c:v>
                </c:pt>
              </c:strCache>
            </c:strRef>
          </c:cat>
          <c:val>
            <c:numRef>
              <c:f>Лист2!$N$2:$P$2</c:f>
              <c:numCache>
                <c:formatCode>General</c:formatCode>
                <c:ptCount val="3"/>
                <c:pt idx="0">
                  <c:v>25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cylinder"/>
        <c:axId val="116421440"/>
        <c:axId val="116422000"/>
        <c:axId val="0"/>
      </c:bar3DChart>
      <c:catAx>
        <c:axId val="11642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6422000"/>
        <c:crosses val="autoZero"/>
        <c:auto val="1"/>
        <c:lblAlgn val="ctr"/>
        <c:lblOffset val="100"/>
        <c:noMultiLvlLbl val="0"/>
      </c:catAx>
      <c:valAx>
        <c:axId val="11642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4214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openxmlformats.org/officeDocument/2006/relationships/image" Target="../media/image25.gif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3000"/>
            <a:lum/>
          </a:blip>
          <a:srcRect/>
          <a:stretch>
            <a:fillRect t="-1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149080"/>
            <a:ext cx="6120680" cy="2505664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Выполнил: ученик 3Б класса </a:t>
            </a:r>
          </a:p>
          <a:p>
            <a:pPr algn="r"/>
            <a:r>
              <a:rPr lang="ru-RU" sz="20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МБОУ школа №16</a:t>
            </a:r>
          </a:p>
          <a:p>
            <a:pPr algn="r"/>
            <a:r>
              <a:rPr lang="ru-RU" sz="20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Лапшин Руслан</a:t>
            </a:r>
          </a:p>
          <a:p>
            <a:pPr algn="r"/>
            <a:r>
              <a:rPr lang="ru-RU" sz="20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Руководитель: </a:t>
            </a:r>
          </a:p>
          <a:p>
            <a:pPr algn="r"/>
            <a:r>
              <a:rPr lang="ru-RU" sz="2000" dirty="0" err="1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Конаныхина</a:t>
            </a:r>
            <a:r>
              <a:rPr lang="ru-RU" sz="20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Татьяна Евгеньевна</a:t>
            </a:r>
          </a:p>
          <a:p>
            <a:pPr algn="r"/>
            <a:r>
              <a:rPr lang="ru-RU" sz="20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Учитель английского языка </a:t>
            </a:r>
            <a:endParaRPr lang="ru-RU" sz="2000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3"/>
            <a:ext cx="9144000" cy="25922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Внеурочная реальность: сравнительный анализ внеклассной деятельности младших школьников в России и Англии</a:t>
            </a:r>
            <a:b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3600" spc="50" dirty="0">
              <a:ln w="11430">
                <a:solidFill>
                  <a:srgbClr val="FFFF00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-1000"/>
            <a:ext cx="6644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990033"/>
                </a:solidFill>
              </a:rPr>
              <a:t>Муниципальный конкурс </a:t>
            </a:r>
          </a:p>
          <a:p>
            <a:pPr algn="ctr"/>
            <a:r>
              <a:rPr lang="ru-RU" dirty="0" err="1" smtClean="0">
                <a:solidFill>
                  <a:srgbClr val="990033"/>
                </a:solidFill>
              </a:rPr>
              <a:t>проектно</a:t>
            </a:r>
            <a:r>
              <a:rPr lang="ru-RU" dirty="0" smtClean="0">
                <a:solidFill>
                  <a:srgbClr val="990033"/>
                </a:solidFill>
              </a:rPr>
              <a:t>–исследовательских </a:t>
            </a:r>
            <a:r>
              <a:rPr lang="ru-RU" dirty="0">
                <a:solidFill>
                  <a:srgbClr val="990033"/>
                </a:solidFill>
              </a:rPr>
              <a:t>работ по английскому языку </a:t>
            </a:r>
          </a:p>
          <a:p>
            <a:pPr algn="ctr"/>
            <a:r>
              <a:rPr lang="ru-RU" dirty="0">
                <a:solidFill>
                  <a:srgbClr val="990033"/>
                </a:solidFill>
              </a:rPr>
              <a:t>“</a:t>
            </a:r>
            <a:r>
              <a:rPr lang="en-US" dirty="0">
                <a:solidFill>
                  <a:srgbClr val="990033"/>
                </a:solidFill>
              </a:rPr>
              <a:t>Young explorers</a:t>
            </a:r>
            <a:r>
              <a:rPr lang="ru-RU" dirty="0">
                <a:solidFill>
                  <a:srgbClr val="990033"/>
                </a:solidFill>
              </a:rPr>
              <a:t> – 2019</a:t>
            </a:r>
            <a:r>
              <a:rPr lang="ru-RU" dirty="0" smtClean="0">
                <a:solidFill>
                  <a:srgbClr val="990033"/>
                </a:solidFill>
              </a:rPr>
              <a:t>”</a:t>
            </a:r>
            <a:endParaRPr lang="ru-RU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5252" y="25471"/>
            <a:ext cx="7365504" cy="8254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380DE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Библиография</a:t>
            </a:r>
            <a:endParaRPr lang="ru-RU" sz="4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380DE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999537"/>
            <a:ext cx="8136904" cy="585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66"/>
                </a:solidFill>
              </a:rPr>
              <a:t>1. http</a:t>
            </a:r>
            <a:r>
              <a:rPr lang="ru-RU" dirty="0">
                <a:solidFill>
                  <a:srgbClr val="000066"/>
                </a:solidFill>
              </a:rPr>
              <a:t>://www.ru-uk.net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66"/>
                </a:solidFill>
              </a:rPr>
              <a:t>2. https</a:t>
            </a:r>
            <a:r>
              <a:rPr lang="ru-RU" dirty="0">
                <a:solidFill>
                  <a:srgbClr val="000066"/>
                </a:solidFill>
              </a:rPr>
              <a:t>://ru.wikipedia.org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66"/>
                </a:solidFill>
              </a:rPr>
              <a:t>3. https</a:t>
            </a:r>
            <a:r>
              <a:rPr lang="ru-RU" dirty="0">
                <a:solidFill>
                  <a:srgbClr val="000066"/>
                </a:solidFill>
              </a:rPr>
              <a:t>://www.edusarov.ru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66"/>
                </a:solidFill>
              </a:rPr>
              <a:t>4. http</a:t>
            </a:r>
            <a:r>
              <a:rPr lang="ru-RU" dirty="0">
                <a:solidFill>
                  <a:srgbClr val="000066"/>
                </a:solidFill>
              </a:rPr>
              <a:t>://ddt-sarov.ru/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66"/>
                </a:solidFill>
              </a:rPr>
              <a:t>5. http</a:t>
            </a:r>
            <a:r>
              <a:rPr lang="ru-RU" dirty="0">
                <a:solidFill>
                  <a:srgbClr val="000066"/>
                </a:solidFill>
              </a:rPr>
              <a:t>://www.greatsmallschools.co.uk/dennington-school/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66"/>
                </a:solidFill>
              </a:rPr>
              <a:t>6. http</a:t>
            </a:r>
            <a:r>
              <a:rPr lang="ru-RU" dirty="0">
                <a:solidFill>
                  <a:srgbClr val="000066"/>
                </a:solidFill>
              </a:rPr>
              <a:t>://www.tudorprimary.co.uk/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66"/>
                </a:solidFill>
              </a:rPr>
              <a:t>7. http</a:t>
            </a:r>
            <a:r>
              <a:rPr lang="ru-RU" dirty="0">
                <a:solidFill>
                  <a:srgbClr val="000066"/>
                </a:solidFill>
              </a:rPr>
              <a:t>://www.camelford.cornwall.sch.uk/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66"/>
                </a:solidFill>
              </a:rPr>
              <a:t>8. https</a:t>
            </a:r>
            <a:r>
              <a:rPr lang="ru-RU" dirty="0">
                <a:solidFill>
                  <a:srgbClr val="000066"/>
                </a:solidFill>
              </a:rPr>
              <a:t>://zimamagazine.com/2016/02/ot-100-i-vy-she/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66"/>
                </a:solidFill>
              </a:rPr>
              <a:t>9. http</a:t>
            </a:r>
            <a:r>
              <a:rPr lang="ru-RU" dirty="0">
                <a:solidFill>
                  <a:srgbClr val="000066"/>
                </a:solidFill>
              </a:rPr>
              <a:t>://knowabroad.com/moj-london/zhizn-v-londone/vneshkol-ny-e-zanyatiya.html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66"/>
                </a:solidFill>
              </a:rPr>
              <a:t>10. Самый </a:t>
            </a:r>
            <a:r>
              <a:rPr lang="ru-RU" dirty="0">
                <a:solidFill>
                  <a:srgbClr val="000066"/>
                </a:solidFill>
              </a:rPr>
              <a:t>полный англо-русский русско-английский словарь с современной транскрипцией: около 500 000 слов / В.К. Мюллер. — Москва: Издательство АСТ, 2016. — 800 с.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4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1143000"/>
          </a:xfrm>
        </p:spPr>
        <p:txBody>
          <a:bodyPr/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59" y="731838"/>
            <a:ext cx="5678282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2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107504" y="260648"/>
            <a:ext cx="8928992" cy="6453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n w="12700">
                  <a:noFill/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Объект исследования:</a:t>
            </a:r>
            <a:endParaRPr lang="ru-RU" sz="3200" b="1" dirty="0" smtClean="0">
              <a:ln w="12700">
                <a:noFill/>
                <a:prstDash val="solid"/>
                <a:miter lim="800000"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n w="3175">
                  <a:solidFill>
                    <a:srgbClr val="F9FF05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Российские и английские школьники младших классов</a:t>
            </a:r>
          </a:p>
          <a:p>
            <a:pPr marL="0" indent="0" algn="ctr">
              <a:buNone/>
            </a:pPr>
            <a:endParaRPr lang="ru-RU" sz="1000" dirty="0" smtClean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n w="12700">
                  <a:noFill/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Предмет исследования:</a:t>
            </a:r>
            <a:endParaRPr lang="ru-RU" sz="3200" b="1" dirty="0" smtClean="0">
              <a:ln>
                <a:solidFill>
                  <a:srgbClr val="C00000"/>
                </a:solidFill>
              </a:ln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n w="3175">
                  <a:solidFill>
                    <a:srgbClr val="F9FF05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Внеклассная деятельность</a:t>
            </a:r>
          </a:p>
          <a:p>
            <a:pPr marL="0" indent="0" algn="ctr">
              <a:buNone/>
            </a:pPr>
            <a:endParaRPr lang="ru-RU" sz="1000" dirty="0">
              <a:solidFill>
                <a:srgbClr val="000099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n w="12700">
                  <a:noFill/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Гипотеза:</a:t>
            </a:r>
            <a:endParaRPr lang="ru-RU" sz="3200" b="1" dirty="0" smtClean="0">
              <a:ln>
                <a:solidFill>
                  <a:srgbClr val="C00000"/>
                </a:solidFill>
              </a:ln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n w="3175">
                  <a:solidFill>
                    <a:srgbClr val="F9FF05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Российские и английские школьники посещают кружки по интересам</a:t>
            </a:r>
            <a:endParaRPr lang="ru-RU" sz="2800" b="1" dirty="0">
              <a:ln w="3175">
                <a:solidFill>
                  <a:srgbClr val="F9FF05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66576" y="116632"/>
            <a:ext cx="8928992" cy="66247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sz="3200" b="1" dirty="0" smtClean="0">
                <a:ln w="12700">
                  <a:noFill/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Цель исследования</a:t>
            </a:r>
            <a:r>
              <a:rPr lang="ru-RU" sz="3200" b="1" dirty="0" smtClean="0">
                <a:ln w="18000">
                  <a:noFill/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:</a:t>
            </a:r>
            <a:br>
              <a:rPr lang="ru-RU" sz="3200" b="1" dirty="0" smtClean="0">
                <a:ln w="18000">
                  <a:noFill/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sz="2800" b="1" dirty="0" smtClean="0">
                <a:ln w="3175">
                  <a:solidFill>
                    <a:srgbClr val="F9FF05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изучить, как и где проводят свободное от уроков время российские </a:t>
            </a:r>
            <a:r>
              <a:rPr lang="ru-RU" sz="2800" b="1" dirty="0">
                <a:ln w="3175">
                  <a:solidFill>
                    <a:srgbClr val="F9FF05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и английские </a:t>
            </a:r>
            <a:r>
              <a:rPr lang="ru-RU" sz="2800" b="1" dirty="0" smtClean="0">
                <a:ln w="3175">
                  <a:solidFill>
                    <a:srgbClr val="F9FF05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школьники младших классов</a:t>
            </a:r>
          </a:p>
          <a:p>
            <a:pPr marL="45720" lvl="0" indent="0" algn="ctr">
              <a:buNone/>
            </a:pPr>
            <a:endParaRPr lang="ru-RU" sz="3200" b="1" dirty="0" smtClean="0">
              <a:ln w="12700">
                <a:noFill/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" lvl="0" indent="0" algn="ctr">
              <a:buNone/>
            </a:pPr>
            <a:r>
              <a:rPr lang="ru-RU" sz="3200" b="1" dirty="0" smtClean="0">
                <a:ln w="12700">
                  <a:noFill/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Задачи исследования</a:t>
            </a:r>
            <a:r>
              <a:rPr lang="ru-RU" sz="3200" b="1" dirty="0" smtClean="0">
                <a:ln w="18000">
                  <a:noFill/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:</a:t>
            </a:r>
            <a:r>
              <a:rPr lang="ru-RU" sz="3200" b="1" dirty="0">
                <a:ln w="18000">
                  <a:noFill/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ru-RU" sz="3200" b="1" dirty="0">
                <a:ln w="18000">
                  <a:noFill/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sz="2800" b="1" dirty="0" smtClean="0">
                <a:ln w="3175">
                  <a:solidFill>
                    <a:srgbClr val="F9FF05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1. Познакомиться с кружками в нашем городе.</a:t>
            </a:r>
          </a:p>
          <a:p>
            <a:pPr marL="45720" lvl="0" indent="0" algn="ctr">
              <a:buNone/>
            </a:pPr>
            <a:r>
              <a:rPr lang="ru-RU" sz="2800" b="1" dirty="0" smtClean="0">
                <a:ln w="3175">
                  <a:solidFill>
                    <a:srgbClr val="F9FF05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2. Узнать, как устроена внеклассная жизнь английских школьников. </a:t>
            </a:r>
          </a:p>
          <a:p>
            <a:pPr marL="45720" lvl="0" indent="0" algn="ctr">
              <a:buNone/>
            </a:pPr>
            <a:r>
              <a:rPr lang="ru-RU" sz="2800" b="1" dirty="0" smtClean="0">
                <a:ln w="3175">
                  <a:solidFill>
                    <a:srgbClr val="F9FF05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3. Проанализировать, чем отличается внеклассная жизнь российских и английских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17848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254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380DE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Кружки в моем городе</a:t>
            </a:r>
            <a:endParaRPr lang="ru-RU" sz="4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380DE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6" t="13367" r="13103" b="6598"/>
          <a:stretch/>
        </p:blipFill>
        <p:spPr bwMode="auto">
          <a:xfrm>
            <a:off x="3198848" y="2709099"/>
            <a:ext cx="281331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7" name="Группа 2066"/>
          <p:cNvGrpSpPr/>
          <p:nvPr/>
        </p:nvGrpSpPr>
        <p:grpSpPr>
          <a:xfrm>
            <a:off x="2928415" y="2204864"/>
            <a:ext cx="1700345" cy="822739"/>
            <a:chOff x="2928415" y="1916653"/>
            <a:chExt cx="1700345" cy="822739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928415" y="1916653"/>
              <a:ext cx="1677088" cy="792267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2" name="Овал 2051"/>
            <p:cNvSpPr/>
            <p:nvPr/>
          </p:nvSpPr>
          <p:spPr>
            <a:xfrm>
              <a:off x="4556760" y="2667392"/>
              <a:ext cx="72000" cy="720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68" name="Группа 2067"/>
          <p:cNvGrpSpPr/>
          <p:nvPr/>
        </p:nvGrpSpPr>
        <p:grpSpPr>
          <a:xfrm>
            <a:off x="2734738" y="3042851"/>
            <a:ext cx="1894022" cy="710368"/>
            <a:chOff x="2734738" y="2754640"/>
            <a:chExt cx="1894022" cy="710368"/>
          </a:xfrm>
        </p:grpSpPr>
        <p:cxnSp>
          <p:nvCxnSpPr>
            <p:cNvPr id="18" name="Прямая со стрелкой 17"/>
            <p:cNvCxnSpPr/>
            <p:nvPr/>
          </p:nvCxnSpPr>
          <p:spPr>
            <a:xfrm flipV="1">
              <a:off x="2734738" y="2780928"/>
              <a:ext cx="1870765" cy="68408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Овал 36"/>
            <p:cNvSpPr/>
            <p:nvPr/>
          </p:nvSpPr>
          <p:spPr>
            <a:xfrm>
              <a:off x="4556760" y="2754640"/>
              <a:ext cx="72000" cy="720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54" name="Группа 2053"/>
          <p:cNvGrpSpPr/>
          <p:nvPr/>
        </p:nvGrpSpPr>
        <p:grpSpPr>
          <a:xfrm>
            <a:off x="467544" y="908720"/>
            <a:ext cx="2460871" cy="1868265"/>
            <a:chOff x="467544" y="977966"/>
            <a:chExt cx="2460871" cy="186826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0"/>
            <a:stretch/>
          </p:blipFill>
          <p:spPr>
            <a:xfrm>
              <a:off x="467544" y="977966"/>
              <a:ext cx="2460871" cy="13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53" name="TextBox 2052"/>
            <p:cNvSpPr txBox="1"/>
            <p:nvPr/>
          </p:nvSpPr>
          <p:spPr>
            <a:xfrm>
              <a:off x="880646" y="2384566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3333FF"/>
                  </a:solidFill>
                  <a:latin typeface="Comic Sans MS" panose="030F0702030302020204" pitchFamily="66" charset="0"/>
                </a:rPr>
                <a:t>ДШИ №2</a:t>
              </a:r>
              <a:endParaRPr lang="ru-RU" sz="2400" b="1" dirty="0">
                <a:solidFill>
                  <a:srgbClr val="3333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56" name="Группа 2055"/>
          <p:cNvGrpSpPr/>
          <p:nvPr/>
        </p:nvGrpSpPr>
        <p:grpSpPr>
          <a:xfrm>
            <a:off x="682739" y="2924944"/>
            <a:ext cx="2051999" cy="1838696"/>
            <a:chOff x="682739" y="3069120"/>
            <a:chExt cx="2051999" cy="18386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9" y="3069120"/>
              <a:ext cx="2051999" cy="13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55" name="TextBox 2054"/>
            <p:cNvSpPr txBox="1"/>
            <p:nvPr/>
          </p:nvSpPr>
          <p:spPr>
            <a:xfrm>
              <a:off x="1043608" y="4446151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СЮТ</a:t>
              </a:r>
              <a:endParaRPr lang="ru-RU" sz="2400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59" name="Группа 2058"/>
          <p:cNvGrpSpPr/>
          <p:nvPr/>
        </p:nvGrpSpPr>
        <p:grpSpPr>
          <a:xfrm>
            <a:off x="3662955" y="897002"/>
            <a:ext cx="2056015" cy="1841535"/>
            <a:chOff x="467544" y="4941168"/>
            <a:chExt cx="2056015" cy="184153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941168"/>
              <a:ext cx="2056015" cy="13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57" name="TextBox 2056"/>
            <p:cNvSpPr txBox="1"/>
            <p:nvPr/>
          </p:nvSpPr>
          <p:spPr>
            <a:xfrm>
              <a:off x="1007546" y="6321038"/>
              <a:ext cx="1084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ДМШ</a:t>
              </a:r>
              <a:endParaRPr lang="ru-RU" sz="24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193207" y="2265002"/>
            <a:ext cx="72000" cy="1471259"/>
            <a:chOff x="5193207" y="2265002"/>
            <a:chExt cx="72000" cy="1471259"/>
          </a:xfrm>
        </p:grpSpPr>
        <p:cxnSp>
          <p:nvCxnSpPr>
            <p:cNvPr id="22" name="Прямая со стрелкой 21"/>
            <p:cNvCxnSpPr/>
            <p:nvPr/>
          </p:nvCxnSpPr>
          <p:spPr>
            <a:xfrm>
              <a:off x="5220072" y="2265002"/>
              <a:ext cx="14849" cy="1414499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/>
            <p:cNvSpPr/>
            <p:nvPr/>
          </p:nvSpPr>
          <p:spPr>
            <a:xfrm>
              <a:off x="5193207" y="3664261"/>
              <a:ext cx="72000" cy="720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234930" y="2276872"/>
            <a:ext cx="1425302" cy="1512347"/>
            <a:chOff x="5234930" y="2276872"/>
            <a:chExt cx="1425302" cy="1512347"/>
          </a:xfrm>
        </p:grpSpPr>
        <p:cxnSp>
          <p:nvCxnSpPr>
            <p:cNvPr id="20" name="Прямая со стрелкой 19"/>
            <p:cNvCxnSpPr>
              <a:endCxn id="44" idx="7"/>
            </p:cNvCxnSpPr>
            <p:nvPr/>
          </p:nvCxnSpPr>
          <p:spPr>
            <a:xfrm flipH="1">
              <a:off x="5296386" y="2276872"/>
              <a:ext cx="1363846" cy="1450891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5234930" y="3717219"/>
              <a:ext cx="72000" cy="720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60" name="Группа 2059"/>
          <p:cNvGrpSpPr/>
          <p:nvPr/>
        </p:nvGrpSpPr>
        <p:grpSpPr>
          <a:xfrm>
            <a:off x="6431764" y="898398"/>
            <a:ext cx="2054006" cy="1840139"/>
            <a:chOff x="3491881" y="4888210"/>
            <a:chExt cx="2054006" cy="184013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1" y="4888210"/>
              <a:ext cx="2054006" cy="13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6" name="TextBox 45"/>
            <p:cNvSpPr txBox="1"/>
            <p:nvPr/>
          </p:nvSpPr>
          <p:spPr>
            <a:xfrm>
              <a:off x="4063392" y="6266684"/>
              <a:ext cx="1084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Comic Sans MS" panose="030F0702030302020204" pitchFamily="66" charset="0"/>
                </a:rPr>
                <a:t>ДХШ</a:t>
              </a:r>
              <a:endParaRPr lang="ru-RU" sz="2400" b="1" dirty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62" name="Группа 2061"/>
          <p:cNvGrpSpPr/>
          <p:nvPr/>
        </p:nvGrpSpPr>
        <p:grpSpPr>
          <a:xfrm>
            <a:off x="6516216" y="4956335"/>
            <a:ext cx="1824000" cy="1840050"/>
            <a:chOff x="6581739" y="4869320"/>
            <a:chExt cx="1824000" cy="184005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39" y="4869320"/>
              <a:ext cx="1824000" cy="13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61" name="TextBox 2060"/>
            <p:cNvSpPr txBox="1"/>
            <p:nvPr/>
          </p:nvSpPr>
          <p:spPr>
            <a:xfrm>
              <a:off x="7020272" y="6247705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anose="030F0702030302020204" pitchFamily="66" charset="0"/>
                </a:rPr>
                <a:t>СЮН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64" name="Группа 2063"/>
          <p:cNvGrpSpPr/>
          <p:nvPr/>
        </p:nvGrpSpPr>
        <p:grpSpPr>
          <a:xfrm>
            <a:off x="617046" y="4944090"/>
            <a:ext cx="2114408" cy="1825200"/>
            <a:chOff x="6444208" y="2925104"/>
            <a:chExt cx="2114408" cy="18252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2925104"/>
              <a:ext cx="2114408" cy="13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63" name="TextBox 2062"/>
            <p:cNvSpPr txBox="1"/>
            <p:nvPr/>
          </p:nvSpPr>
          <p:spPr>
            <a:xfrm>
              <a:off x="7128284" y="4288639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rPr>
                <a:t>ДДТ</a:t>
              </a:r>
              <a:endParaRPr lang="ru-RU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65" name="Группа 2064"/>
          <p:cNvGrpSpPr/>
          <p:nvPr/>
        </p:nvGrpSpPr>
        <p:grpSpPr>
          <a:xfrm>
            <a:off x="5234930" y="4764412"/>
            <a:ext cx="1281286" cy="464784"/>
            <a:chOff x="5201030" y="4581128"/>
            <a:chExt cx="1281286" cy="469769"/>
          </a:xfrm>
        </p:grpSpPr>
        <p:cxnSp>
          <p:nvCxnSpPr>
            <p:cNvPr id="2051" name="Прямая со стрелкой 2050"/>
            <p:cNvCxnSpPr/>
            <p:nvPr/>
          </p:nvCxnSpPr>
          <p:spPr>
            <a:xfrm flipH="1" flipV="1">
              <a:off x="5246760" y="4631597"/>
              <a:ext cx="1235556" cy="4193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5201030" y="4581128"/>
              <a:ext cx="72000" cy="720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2734738" y="4437299"/>
            <a:ext cx="2724592" cy="863909"/>
            <a:chOff x="2734738" y="4149088"/>
            <a:chExt cx="2724592" cy="863909"/>
          </a:xfrm>
        </p:grpSpPr>
        <p:cxnSp>
          <p:nvCxnSpPr>
            <p:cNvPr id="2048" name="Прямая со стрелкой 2047"/>
            <p:cNvCxnSpPr/>
            <p:nvPr/>
          </p:nvCxnSpPr>
          <p:spPr>
            <a:xfrm flipV="1">
              <a:off x="2734738" y="4186795"/>
              <a:ext cx="2701358" cy="826202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Овал 55"/>
            <p:cNvSpPr/>
            <p:nvPr/>
          </p:nvSpPr>
          <p:spPr>
            <a:xfrm>
              <a:off x="5387330" y="4149088"/>
              <a:ext cx="72000" cy="720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420668" y="4293096"/>
            <a:ext cx="987307" cy="369744"/>
            <a:chOff x="5420668" y="4004885"/>
            <a:chExt cx="987307" cy="369744"/>
          </a:xfrm>
        </p:grpSpPr>
        <p:cxnSp>
          <p:nvCxnSpPr>
            <p:cNvPr id="29" name="Прямая со стрелкой 28"/>
            <p:cNvCxnSpPr/>
            <p:nvPr/>
          </p:nvCxnSpPr>
          <p:spPr>
            <a:xfrm flipH="1">
              <a:off x="5459332" y="4004885"/>
              <a:ext cx="948643" cy="34442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5420668" y="4302629"/>
              <a:ext cx="72000" cy="720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78" name="Группа 2077"/>
          <p:cNvGrpSpPr/>
          <p:nvPr/>
        </p:nvGrpSpPr>
        <p:grpSpPr>
          <a:xfrm>
            <a:off x="6407976" y="2924944"/>
            <a:ext cx="2303992" cy="1846940"/>
            <a:chOff x="6251203" y="977966"/>
            <a:chExt cx="2303992" cy="184694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57" r="15522" b="26984"/>
            <a:stretch/>
          </p:blipFill>
          <p:spPr>
            <a:xfrm>
              <a:off x="6251203" y="977966"/>
              <a:ext cx="2303992" cy="13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76" name="TextBox 2075"/>
            <p:cNvSpPr txBox="1"/>
            <p:nvPr/>
          </p:nvSpPr>
          <p:spPr>
            <a:xfrm>
              <a:off x="7020272" y="2363241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600B6"/>
                  </a:solidFill>
                  <a:latin typeface="Comic Sans MS" panose="030F0702030302020204" pitchFamily="66" charset="0"/>
                </a:rPr>
                <a:t>МЦ</a:t>
              </a:r>
              <a:endParaRPr lang="ru-RU" sz="2400" b="1" dirty="0">
                <a:solidFill>
                  <a:srgbClr val="F600B6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79" name="Прямоугольник 2078"/>
          <p:cNvSpPr/>
          <p:nvPr/>
        </p:nvSpPr>
        <p:spPr>
          <a:xfrm rot="20575630">
            <a:off x="3849832" y="3761645"/>
            <a:ext cx="1211093" cy="4986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Саров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3785069" y="5112560"/>
            <a:ext cx="1824000" cy="1772824"/>
            <a:chOff x="3804128" y="908720"/>
            <a:chExt cx="1824000" cy="1772824"/>
          </a:xfrm>
        </p:grpSpPr>
        <p:pic>
          <p:nvPicPr>
            <p:cNvPr id="2058" name="Рисунок 20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128" y="908720"/>
              <a:ext cx="1824000" cy="13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6" name="TextBox 65"/>
            <p:cNvSpPr txBox="1"/>
            <p:nvPr/>
          </p:nvSpPr>
          <p:spPr>
            <a:xfrm>
              <a:off x="3859947" y="2219879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C000"/>
                  </a:solidFill>
                  <a:latin typeface="Comic Sans MS" panose="030F0702030302020204" pitchFamily="66" charset="0"/>
                </a:rPr>
                <a:t>ДШИ</a:t>
              </a:r>
              <a:endParaRPr lang="ru-RU" sz="2400" b="1" dirty="0">
                <a:solidFill>
                  <a:srgbClr val="FFC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4939355" y="4859357"/>
            <a:ext cx="317031" cy="260518"/>
            <a:chOff x="4955999" y="4581128"/>
            <a:chExt cx="317031" cy="260518"/>
          </a:xfrm>
        </p:grpSpPr>
        <p:cxnSp>
          <p:nvCxnSpPr>
            <p:cNvPr id="72" name="Прямая со стрелкой 71"/>
            <p:cNvCxnSpPr/>
            <p:nvPr/>
          </p:nvCxnSpPr>
          <p:spPr>
            <a:xfrm flipV="1">
              <a:off x="4955999" y="4623066"/>
              <a:ext cx="288032" cy="21858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Овал 72"/>
            <p:cNvSpPr/>
            <p:nvPr/>
          </p:nvSpPr>
          <p:spPr>
            <a:xfrm>
              <a:off x="5201030" y="4581128"/>
              <a:ext cx="72000" cy="720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24" b="100000" l="6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57" y="3212976"/>
            <a:ext cx="320610" cy="3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1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0414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380DE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Объединения в ДДТ</a:t>
            </a:r>
            <a:endParaRPr lang="ru-RU" sz="4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380DE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676262" y="3140968"/>
            <a:ext cx="2007220" cy="1106718"/>
            <a:chOff x="4932040" y="2358172"/>
            <a:chExt cx="1368152" cy="751438"/>
          </a:xfrm>
        </p:grpSpPr>
        <p:sp>
          <p:nvSpPr>
            <p:cNvPr id="11" name="Овал 10"/>
            <p:cNvSpPr/>
            <p:nvPr/>
          </p:nvSpPr>
          <p:spPr>
            <a:xfrm>
              <a:off x="4932040" y="2358172"/>
              <a:ext cx="1368152" cy="751438"/>
            </a:xfrm>
            <a:prstGeom prst="ellipse">
              <a:avLst/>
            </a:prstGeom>
            <a:solidFill>
              <a:srgbClr val="B7FFF1"/>
            </a:solidFill>
            <a:ln w="1905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13049" y="2397227"/>
              <a:ext cx="1206134" cy="62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Comic Sans MS" panose="030F0702030302020204" pitchFamily="66" charset="0"/>
                </a:rPr>
                <a:t>ДДТ</a:t>
              </a:r>
              <a:endParaRPr lang="ru-RU" sz="5400" dirty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95536" y="1484784"/>
            <a:ext cx="2520000" cy="1800000"/>
          </a:xfrm>
          <a:prstGeom prst="rect">
            <a:avLst/>
          </a:prstGeom>
          <a:blipFill dpi="0" rotWithShape="1">
            <a:blip r:embed="rId2">
              <a:alphaModFix amt="69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Pour">
              <a:avLst>
                <a:gd name="adj1" fmla="val 11692443"/>
                <a:gd name="adj2" fmla="val 62701"/>
              </a:avLst>
            </a:prstTxWarp>
            <a:noAutofit/>
          </a:bodyPr>
          <a:lstStyle/>
          <a:p>
            <a:r>
              <a:rPr lang="ru-RU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Художественное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1484784"/>
            <a:ext cx="2520000" cy="1800000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13" b="100000" l="3590" r="987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Pour">
              <a:avLst>
                <a:gd name="adj1" fmla="val 11617720"/>
                <a:gd name="adj2" fmla="val 66758"/>
              </a:avLst>
            </a:prstTxWarp>
            <a:no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Культурологическое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19872" y="1052736"/>
            <a:ext cx="2520000" cy="18000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Pour">
              <a:avLst>
                <a:gd name="adj1" fmla="val 11820572"/>
                <a:gd name="adj2" fmla="val 68882"/>
              </a:avLst>
            </a:prstTxWarp>
            <a:no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Техническое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933056"/>
            <a:ext cx="2520000" cy="1800000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448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DownPour">
              <a:avLst>
                <a:gd name="adj1" fmla="val 1028835"/>
                <a:gd name="adj2" fmla="val 65023"/>
              </a:avLst>
            </a:prstTxWarp>
            <a:noAutofit/>
          </a:bodyPr>
          <a:lstStyle/>
          <a:p>
            <a:pPr algn="ctr"/>
            <a:r>
              <a:rPr lang="ru-RU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Спортивное</a:t>
            </a:r>
            <a:endParaRPr lang="ru-RU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3933056"/>
            <a:ext cx="2520000" cy="1800000"/>
          </a:xfrm>
          <a:prstGeom prst="rect">
            <a:avLst/>
          </a:prstGeom>
          <a:blipFill dpi="0" rotWithShape="1">
            <a:blip r:embed="rId9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ButtonPour">
              <a:avLst>
                <a:gd name="adj1" fmla="val 11435017"/>
                <a:gd name="adj2" fmla="val 52900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Декоративно-</a:t>
            </a:r>
          </a:p>
          <a:p>
            <a:pPr algn="ctr"/>
            <a:endParaRPr lang="ru-RU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прикладное</a:t>
            </a:r>
            <a:endParaRPr lang="ru-RU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4825292"/>
            <a:ext cx="2520000" cy="1800000"/>
          </a:xfrm>
          <a:prstGeom prst="rect">
            <a:avLst/>
          </a:prstGeom>
          <a:blipFill dpi="0" rotWithShape="1">
            <a:blip r:embed="rId10">
              <a:alphaModFix amt="6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ButtonPour">
              <a:avLst>
                <a:gd name="adj1" fmla="val 11084602"/>
                <a:gd name="adj2" fmla="val 53650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Естественно-</a:t>
            </a:r>
          </a:p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научное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771800" y="2852736"/>
            <a:ext cx="1023311" cy="576000"/>
          </a:xfrm>
          <a:prstGeom prst="straightConnector1">
            <a:avLst/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4679874" y="2636912"/>
            <a:ext cx="1" cy="504000"/>
          </a:xfrm>
          <a:prstGeom prst="straightConnector1">
            <a:avLst/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799219" y="3971156"/>
            <a:ext cx="1008000" cy="612000"/>
          </a:xfrm>
          <a:prstGeom prst="straightConnector1">
            <a:avLst/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564634" y="2852736"/>
            <a:ext cx="879574" cy="576000"/>
          </a:xfrm>
          <a:prstGeom prst="straightConnector1">
            <a:avLst/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446019" y="4043807"/>
            <a:ext cx="900000" cy="575421"/>
          </a:xfrm>
          <a:prstGeom prst="straightConnector1">
            <a:avLst/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4679872" y="4233787"/>
            <a:ext cx="1" cy="504000"/>
          </a:xfrm>
          <a:prstGeom prst="straightConnector1">
            <a:avLst/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254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380DE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Результаты опроса</a:t>
            </a:r>
            <a:endParaRPr lang="ru-RU" sz="4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380DE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31544124"/>
              </p:ext>
            </p:extLst>
          </p:nvPr>
        </p:nvGraphicFramePr>
        <p:xfrm>
          <a:off x="4499992" y="3247379"/>
          <a:ext cx="4369539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350100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Распределение учащихся по кружкам и секциям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0456" y="5817458"/>
            <a:ext cx="4514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Количество учеников, посещающих 1, 2 или 3 объединения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8" y="954988"/>
            <a:ext cx="3694880" cy="252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40151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380DE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Внеклассная жизнь английских школьников</a:t>
            </a:r>
            <a:endParaRPr lang="ru-RU" sz="4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380DE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9" t="13854" r="21184" b="7460"/>
          <a:stretch/>
        </p:blipFill>
        <p:spPr bwMode="auto">
          <a:xfrm>
            <a:off x="109600" y="3464944"/>
            <a:ext cx="345638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66152"/>
              </p:ext>
            </p:extLst>
          </p:nvPr>
        </p:nvGraphicFramePr>
        <p:xfrm>
          <a:off x="3806180" y="2564768"/>
          <a:ext cx="5278594" cy="312128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440160"/>
                <a:gridCol w="1008112"/>
                <a:gridCol w="1253113"/>
                <a:gridCol w="1577209"/>
              </a:tblGrid>
              <a:tr h="29508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Camelford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Community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Primary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School</a:t>
                      </a:r>
                      <a:endParaRPr lang="ru-RU" sz="1400" dirty="0" smtClean="0"/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5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Monday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Tuesday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Wednesday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Thursday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6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Reading </a:t>
                      </a:r>
                      <a:r>
                        <a:rPr lang="en-US" sz="1400" b="0" dirty="0" smtClean="0">
                          <a:effectLst/>
                        </a:rPr>
                        <a:t>Club </a:t>
                      </a:r>
                      <a:r>
                        <a:rPr lang="en-US" sz="1400" b="0" dirty="0">
                          <a:solidFill>
                            <a:srgbClr val="2EB82E"/>
                          </a:solidFill>
                          <a:effectLst/>
                        </a:rPr>
                        <a:t>(free)</a:t>
                      </a:r>
                      <a:endParaRPr lang="ru-RU" sz="1400" b="0" dirty="0">
                        <a:solidFill>
                          <a:srgbClr val="2EB82E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Maths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Club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EB82E"/>
                          </a:solidFill>
                          <a:effectLst/>
                        </a:rPr>
                        <a:t>(free)</a:t>
                      </a:r>
                      <a:endParaRPr lang="ru-RU" sz="1400" dirty="0">
                        <a:solidFill>
                          <a:srgbClr val="2EB82E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Art Club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£10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Netball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EB82E"/>
                          </a:solidFill>
                          <a:effectLst/>
                        </a:rPr>
                        <a:t>(free)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Art Club </a:t>
                      </a:r>
                      <a:endParaRPr lang="ru-RU" sz="14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</a:rPr>
                        <a:t>£10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Yoga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EB82E"/>
                          </a:solidFill>
                          <a:effectLst/>
                        </a:rPr>
                        <a:t>(free)</a:t>
                      </a:r>
                      <a:endParaRPr lang="ru-RU" sz="1400" dirty="0">
                        <a:solidFill>
                          <a:srgbClr val="2EB82E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Street Dance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EB82E"/>
                          </a:solidFill>
                          <a:effectLst/>
                        </a:rPr>
                        <a:t>(free)</a:t>
                      </a:r>
                      <a:endParaRPr lang="ru-RU" sz="1400" dirty="0">
                        <a:solidFill>
                          <a:srgbClr val="2EB82E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Wildlife Film Club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£10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8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SongFest</a:t>
                      </a:r>
                      <a:r>
                        <a:rPr lang="en-US" sz="1400" b="0" dirty="0">
                          <a:effectLst/>
                        </a:rPr>
                        <a:t> Group 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</a:rPr>
                        <a:t>£10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Lego Club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£10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Football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EB82E"/>
                          </a:solidFill>
                          <a:effectLst/>
                        </a:rPr>
                        <a:t>(free)</a:t>
                      </a:r>
                      <a:endParaRPr lang="ru-RU" sz="1400" dirty="0">
                        <a:solidFill>
                          <a:srgbClr val="2EB82E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9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Science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£10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8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Tech Club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£10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3432014" y="4437112"/>
            <a:ext cx="347898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4"/>
          <a:stretch/>
        </p:blipFill>
        <p:spPr>
          <a:xfrm>
            <a:off x="251520" y="1556792"/>
            <a:ext cx="1368152" cy="1595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710995"/>
            <a:ext cx="1728192" cy="10576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11228" r="19556"/>
          <a:stretch/>
        </p:blipFill>
        <p:spPr>
          <a:xfrm>
            <a:off x="1991606" y="1995397"/>
            <a:ext cx="1473200" cy="11387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69" y="5620553"/>
            <a:ext cx="1979712" cy="12298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340768"/>
            <a:ext cx="1663043" cy="12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7345" y="5710995"/>
            <a:ext cx="2124744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/>
              <a:t>£</a:t>
            </a:r>
            <a:r>
              <a:rPr lang="en-US" dirty="0" smtClean="0"/>
              <a:t>10</a:t>
            </a:r>
            <a:r>
              <a:rPr lang="ru-RU" dirty="0" smtClean="0"/>
              <a:t> </a:t>
            </a:r>
            <a:r>
              <a:rPr lang="ru-RU" dirty="0" smtClean="0">
                <a:sym typeface="Symbol"/>
              </a:rPr>
              <a:t></a:t>
            </a:r>
            <a:r>
              <a:rPr lang="ru-RU" dirty="0" smtClean="0"/>
              <a:t> 867 рублей</a:t>
            </a: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05346"/>
            <a:ext cx="2074238" cy="115638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834363" y="4941168"/>
            <a:ext cx="720000" cy="180000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r>
              <a:rPr lang="ru-RU" sz="900" dirty="0" err="1"/>
              <a:t>Camelford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0986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40151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380DE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Внеклассная жизнь английских школьников</a:t>
            </a:r>
            <a:endParaRPr lang="ru-RU" sz="4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380DE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23528" y="1881932"/>
            <a:ext cx="3024336" cy="2261665"/>
            <a:chOff x="323528" y="1881932"/>
            <a:chExt cx="3024336" cy="226166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00" y="1881932"/>
              <a:ext cx="26955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23528" y="3681932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The National Gallery</a:t>
              </a:r>
              <a:endParaRPr lang="ru-RU" sz="24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318296" y="1861220"/>
            <a:ext cx="3245792" cy="2275160"/>
            <a:chOff x="5318296" y="1861220"/>
            <a:chExt cx="3245792" cy="227516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1861220"/>
              <a:ext cx="32000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318296" y="3674715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William Morris Gallery</a:t>
              </a:r>
              <a:endParaRPr lang="ru-RU" sz="24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065704" y="4406973"/>
            <a:ext cx="3162480" cy="2262387"/>
            <a:chOff x="3065704" y="4262957"/>
            <a:chExt cx="3162480" cy="22623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5" r="4540"/>
            <a:stretch/>
          </p:blipFill>
          <p:spPr>
            <a:xfrm>
              <a:off x="3232200" y="4262957"/>
              <a:ext cx="2907368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065704" y="6063679"/>
              <a:ext cx="3162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Vestry House Museum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962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254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380DE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Выводы</a:t>
            </a:r>
            <a:endParaRPr lang="ru-RU" sz="4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380DE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r="61201" b="52395"/>
          <a:stretch/>
        </p:blipFill>
        <p:spPr>
          <a:xfrm flipH="1">
            <a:off x="6339207" y="1452492"/>
            <a:ext cx="697358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0" r="21800" b="52096"/>
          <a:stretch/>
        </p:blipFill>
        <p:spPr>
          <a:xfrm>
            <a:off x="1530697" y="1412776"/>
            <a:ext cx="67725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188" y="836712"/>
            <a:ext cx="8229600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80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Внеурочная деятельность</a:t>
            </a:r>
            <a:endParaRPr lang="ru-RU" sz="280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09" name="Группа 108"/>
          <p:cNvGrpSpPr/>
          <p:nvPr/>
        </p:nvGrpSpPr>
        <p:grpSpPr>
          <a:xfrm>
            <a:off x="150404" y="3496299"/>
            <a:ext cx="2210798" cy="1345735"/>
            <a:chOff x="150404" y="3496299"/>
            <a:chExt cx="2210798" cy="1345735"/>
          </a:xfrm>
        </p:grpSpPr>
        <p:cxnSp>
          <p:nvCxnSpPr>
            <p:cNvPr id="24" name="Прямая со стрелкой 23"/>
            <p:cNvCxnSpPr/>
            <p:nvPr/>
          </p:nvCxnSpPr>
          <p:spPr>
            <a:xfrm flipH="1">
              <a:off x="1094166" y="3496299"/>
              <a:ext cx="1267036" cy="101282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0404" y="4441924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n w="12700">
                    <a:solidFill>
                      <a:srgbClr val="000066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</a:rPr>
                <a:t>Техническое</a:t>
              </a:r>
              <a:endParaRPr lang="ru-RU" sz="2000" b="1" dirty="0">
                <a:ln w="12700">
                  <a:solidFill>
                    <a:srgbClr val="000066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2965135" y="3496299"/>
            <a:ext cx="1971593" cy="1923525"/>
            <a:chOff x="2965135" y="3496299"/>
            <a:chExt cx="1971593" cy="1923525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2987824" y="3496299"/>
              <a:ext cx="641727" cy="134573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965135" y="4711938"/>
              <a:ext cx="19715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n w="12700">
                    <a:solidFill>
                      <a:srgbClr val="00FFCC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</a:rPr>
                <a:t>Декоративно-прикладное</a:t>
              </a:r>
              <a:endParaRPr lang="ru-RU" sz="2000" b="1" dirty="0">
                <a:ln w="12700">
                  <a:solidFill>
                    <a:srgbClr val="00FFCC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630597" y="3513663"/>
            <a:ext cx="1975357" cy="1884769"/>
            <a:chOff x="630597" y="3513663"/>
            <a:chExt cx="1975357" cy="1884769"/>
          </a:xfrm>
        </p:grpSpPr>
        <p:cxnSp>
          <p:nvCxnSpPr>
            <p:cNvPr id="26" name="Прямая со стрелкой 25"/>
            <p:cNvCxnSpPr/>
            <p:nvPr/>
          </p:nvCxnSpPr>
          <p:spPr>
            <a:xfrm flipH="1">
              <a:off x="1778000" y="3513663"/>
              <a:ext cx="827954" cy="157903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0597" y="4998322"/>
              <a:ext cx="1637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n w="12700">
                    <a:solidFill>
                      <a:srgbClr val="000066"/>
                    </a:solidFill>
                    <a:prstDash val="solid"/>
                  </a:ln>
                  <a:solidFill>
                    <a:srgbClr val="F600B6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</a:rPr>
                <a:t>Спортивное</a:t>
              </a:r>
              <a:endParaRPr lang="ru-RU" sz="2000" b="1" dirty="0">
                <a:ln w="12700">
                  <a:solidFill>
                    <a:srgbClr val="000066"/>
                  </a:solidFill>
                  <a:prstDash val="solid"/>
                </a:ln>
                <a:solidFill>
                  <a:srgbClr val="F600B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88975" y="2708920"/>
            <a:ext cx="1530697" cy="739244"/>
            <a:chOff x="88975" y="2708920"/>
            <a:chExt cx="1530697" cy="739244"/>
          </a:xfrm>
        </p:grpSpPr>
        <p:sp>
          <p:nvSpPr>
            <p:cNvPr id="8" name="TextBox 7"/>
            <p:cNvSpPr txBox="1"/>
            <p:nvPr/>
          </p:nvSpPr>
          <p:spPr>
            <a:xfrm>
              <a:off x="88975" y="2924944"/>
              <a:ext cx="1530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</a:rPr>
                <a:t>Школа</a:t>
              </a:r>
              <a:endParaRPr lang="ru-RU" sz="2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H="1">
              <a:off x="1094166" y="2708920"/>
              <a:ext cx="489502" cy="28753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Группа 106"/>
          <p:cNvGrpSpPr/>
          <p:nvPr/>
        </p:nvGrpSpPr>
        <p:grpSpPr>
          <a:xfrm>
            <a:off x="1691680" y="2708920"/>
            <a:ext cx="2016224" cy="743188"/>
            <a:chOff x="1691680" y="2708920"/>
            <a:chExt cx="2016224" cy="743188"/>
          </a:xfrm>
        </p:grpSpPr>
        <p:sp>
          <p:nvSpPr>
            <p:cNvPr id="9" name="TextBox 8"/>
            <p:cNvSpPr txBox="1"/>
            <p:nvPr/>
          </p:nvSpPr>
          <p:spPr>
            <a:xfrm>
              <a:off x="1691680" y="2928888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</a:rPr>
                <a:t>МБОУДО</a:t>
              </a:r>
              <a:endParaRPr lang="ru-RU" sz="2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2059786" y="2708920"/>
              <a:ext cx="475329" cy="28753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Группа 107"/>
          <p:cNvGrpSpPr/>
          <p:nvPr/>
        </p:nvGrpSpPr>
        <p:grpSpPr>
          <a:xfrm>
            <a:off x="467544" y="3496299"/>
            <a:ext cx="2232248" cy="557749"/>
            <a:chOff x="467544" y="3496299"/>
            <a:chExt cx="2232248" cy="557749"/>
          </a:xfrm>
        </p:grpSpPr>
        <p:sp>
          <p:nvSpPr>
            <p:cNvPr id="10" name="TextBox 9"/>
            <p:cNvSpPr txBox="1"/>
            <p:nvPr/>
          </p:nvSpPr>
          <p:spPr>
            <a:xfrm>
              <a:off x="467544" y="3653938"/>
              <a:ext cx="2232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n w="12700">
                    <a:solidFill>
                      <a:srgbClr val="000066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</a:rPr>
                <a:t>Художественное</a:t>
              </a:r>
              <a:endParaRPr lang="ru-RU" sz="2000" b="1" dirty="0">
                <a:ln w="12700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H="1">
              <a:off x="1461102" y="3496299"/>
              <a:ext cx="489502" cy="21996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Группа 112"/>
          <p:cNvGrpSpPr/>
          <p:nvPr/>
        </p:nvGrpSpPr>
        <p:grpSpPr>
          <a:xfrm>
            <a:off x="2843808" y="3484456"/>
            <a:ext cx="1894897" cy="880648"/>
            <a:chOff x="2843808" y="3484456"/>
            <a:chExt cx="1894897" cy="880648"/>
          </a:xfrm>
        </p:grpSpPr>
        <p:sp>
          <p:nvSpPr>
            <p:cNvPr id="13" name="TextBox 12"/>
            <p:cNvSpPr txBox="1"/>
            <p:nvPr/>
          </p:nvSpPr>
          <p:spPr>
            <a:xfrm>
              <a:off x="2843808" y="3657218"/>
              <a:ext cx="18948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n w="12700">
                    <a:solidFill>
                      <a:srgbClr val="000066"/>
                    </a:solidFill>
                    <a:prstDash val="solid"/>
                  </a:ln>
                  <a:solidFill>
                    <a:srgbClr val="00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</a:rPr>
                <a:t>Естественно-научное</a:t>
              </a:r>
              <a:endParaRPr lang="ru-RU" sz="2000" b="1" dirty="0">
                <a:ln w="12700">
                  <a:solidFill>
                    <a:srgbClr val="000066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3353474" y="3484456"/>
              <a:ext cx="354430" cy="23181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Группа 110"/>
          <p:cNvGrpSpPr/>
          <p:nvPr/>
        </p:nvGrpSpPr>
        <p:grpSpPr>
          <a:xfrm>
            <a:off x="1363319" y="3496299"/>
            <a:ext cx="2750858" cy="2421043"/>
            <a:chOff x="1363319" y="3496299"/>
            <a:chExt cx="2750858" cy="2421043"/>
          </a:xfrm>
        </p:grpSpPr>
        <p:sp>
          <p:nvSpPr>
            <p:cNvPr id="15" name="TextBox 14"/>
            <p:cNvSpPr txBox="1"/>
            <p:nvPr/>
          </p:nvSpPr>
          <p:spPr>
            <a:xfrm>
              <a:off x="1363319" y="5517232"/>
              <a:ext cx="2750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</a:rPr>
                <a:t>Культурологическое</a:t>
              </a:r>
              <a:endParaRPr lang="ru-RU" sz="2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 flipH="1">
              <a:off x="2535115" y="3496299"/>
              <a:ext cx="308693" cy="210935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Группа 119"/>
          <p:cNvGrpSpPr/>
          <p:nvPr/>
        </p:nvGrpSpPr>
        <p:grpSpPr>
          <a:xfrm>
            <a:off x="6878662" y="3746648"/>
            <a:ext cx="1040670" cy="1673176"/>
            <a:chOff x="6878662" y="3746648"/>
            <a:chExt cx="1040670" cy="1673176"/>
          </a:xfrm>
        </p:grpSpPr>
        <p:cxnSp>
          <p:nvCxnSpPr>
            <p:cNvPr id="79" name="Прямая со стрелкой 78"/>
            <p:cNvCxnSpPr/>
            <p:nvPr/>
          </p:nvCxnSpPr>
          <p:spPr>
            <a:xfrm>
              <a:off x="7398997" y="3746648"/>
              <a:ext cx="200391" cy="131923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Прямоугольник 53"/>
            <p:cNvSpPr/>
            <p:nvPr/>
          </p:nvSpPr>
          <p:spPr>
            <a:xfrm>
              <a:off x="6878662" y="5019714"/>
              <a:ext cx="10406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n w="12700">
                    <a:solidFill>
                      <a:srgbClr val="0070C0"/>
                    </a:solidFill>
                    <a:prstDash val="solid"/>
                  </a:ln>
                  <a:solidFill>
                    <a:srgbClr val="3333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Netball</a:t>
              </a:r>
              <a:endParaRPr lang="ru-RU" sz="20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5843227" y="2724889"/>
            <a:ext cx="2444950" cy="926757"/>
            <a:chOff x="5843227" y="2724889"/>
            <a:chExt cx="2444950" cy="926757"/>
          </a:xfrm>
        </p:grpSpPr>
        <p:sp>
          <p:nvSpPr>
            <p:cNvPr id="40" name="TextBox 39"/>
            <p:cNvSpPr txBox="1"/>
            <p:nvPr/>
          </p:nvSpPr>
          <p:spPr>
            <a:xfrm>
              <a:off x="5843227" y="3128426"/>
              <a:ext cx="2444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</a:rPr>
                <a:t>School clubs</a:t>
              </a:r>
              <a:endParaRPr lang="ru-RU" sz="2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6642626" y="2724889"/>
              <a:ext cx="82060" cy="46166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Группа 124"/>
          <p:cNvGrpSpPr/>
          <p:nvPr/>
        </p:nvGrpSpPr>
        <p:grpSpPr>
          <a:xfrm>
            <a:off x="4747461" y="2526947"/>
            <a:ext cx="1562058" cy="469509"/>
            <a:chOff x="4747461" y="2526947"/>
            <a:chExt cx="1562058" cy="469509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4747461" y="2534791"/>
              <a:ext cx="12073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</a:rPr>
                <a:t>С</a:t>
              </a:r>
              <a:r>
                <a:rPr lang="en-US" sz="2400" b="1" dirty="0" err="1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</a:rPr>
                <a:t>hurch</a:t>
              </a:r>
              <a:endParaRPr lang="ru-RU" sz="2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 flipH="1">
              <a:off x="5940152" y="2526947"/>
              <a:ext cx="369367" cy="23867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Группа 123"/>
          <p:cNvGrpSpPr/>
          <p:nvPr/>
        </p:nvGrpSpPr>
        <p:grpSpPr>
          <a:xfrm>
            <a:off x="4416120" y="1914106"/>
            <a:ext cx="1889950" cy="461665"/>
            <a:chOff x="4416120" y="1914106"/>
            <a:chExt cx="1889950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4416120" y="1914106"/>
              <a:ext cx="15827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</a:rPr>
                <a:t>Museums</a:t>
              </a:r>
              <a:endParaRPr lang="ru-RU" sz="2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 flipH="1">
              <a:off x="5936703" y="1923437"/>
              <a:ext cx="369367" cy="23867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Группа 125"/>
          <p:cNvGrpSpPr/>
          <p:nvPr/>
        </p:nvGrpSpPr>
        <p:grpSpPr>
          <a:xfrm>
            <a:off x="7065702" y="1802885"/>
            <a:ext cx="1989005" cy="518368"/>
            <a:chOff x="7065702" y="1802885"/>
            <a:chExt cx="1989005" cy="518368"/>
          </a:xfrm>
        </p:grpSpPr>
        <p:sp>
          <p:nvSpPr>
            <p:cNvPr id="43" name="TextBox 42"/>
            <p:cNvSpPr txBox="1"/>
            <p:nvPr/>
          </p:nvSpPr>
          <p:spPr>
            <a:xfrm>
              <a:off x="7471952" y="1859588"/>
              <a:ext cx="15827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</a:rPr>
                <a:t>Gallerys</a:t>
              </a:r>
              <a:endParaRPr lang="ru-RU" sz="2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7065702" y="1802885"/>
              <a:ext cx="475329" cy="28753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126"/>
          <p:cNvGrpSpPr/>
          <p:nvPr/>
        </p:nvGrpSpPr>
        <p:grpSpPr>
          <a:xfrm>
            <a:off x="7048999" y="2206520"/>
            <a:ext cx="1843481" cy="646416"/>
            <a:chOff x="7048999" y="2206520"/>
            <a:chExt cx="1843481" cy="646416"/>
          </a:xfrm>
        </p:grpSpPr>
        <p:sp>
          <p:nvSpPr>
            <p:cNvPr id="44" name="TextBox 43"/>
            <p:cNvSpPr txBox="1"/>
            <p:nvPr/>
          </p:nvSpPr>
          <p:spPr>
            <a:xfrm>
              <a:off x="7309725" y="2391271"/>
              <a:ext cx="15827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</a:rPr>
                <a:t>Parks</a:t>
              </a:r>
              <a:endParaRPr lang="ru-RU" sz="2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7048999" y="2206520"/>
              <a:ext cx="475329" cy="28753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Группа 114"/>
          <p:cNvGrpSpPr/>
          <p:nvPr/>
        </p:nvGrpSpPr>
        <p:grpSpPr>
          <a:xfrm>
            <a:off x="5148064" y="3717032"/>
            <a:ext cx="1130438" cy="658526"/>
            <a:chOff x="5148064" y="3717032"/>
            <a:chExt cx="1130438" cy="65852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148064" y="3975448"/>
              <a:ext cx="1130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Reading</a:t>
              </a:r>
              <a:endParaRPr lang="ru-RU" sz="2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5" name="Прямая со стрелкой 64"/>
            <p:cNvCxnSpPr/>
            <p:nvPr/>
          </p:nvCxnSpPr>
          <p:spPr>
            <a:xfrm flipH="1">
              <a:off x="5897275" y="3717032"/>
              <a:ext cx="250264" cy="3074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Группа 116"/>
          <p:cNvGrpSpPr/>
          <p:nvPr/>
        </p:nvGrpSpPr>
        <p:grpSpPr>
          <a:xfrm>
            <a:off x="6084168" y="3716267"/>
            <a:ext cx="644852" cy="1280567"/>
            <a:chOff x="6084168" y="3716267"/>
            <a:chExt cx="644852" cy="1280567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6084168" y="4596724"/>
              <a:ext cx="5565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Art</a:t>
              </a:r>
              <a:endParaRPr lang="ru-RU" sz="2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8" name="Прямая со стрелкой 67"/>
            <p:cNvCxnSpPr/>
            <p:nvPr/>
          </p:nvCxnSpPr>
          <p:spPr>
            <a:xfrm flipH="1">
              <a:off x="6444014" y="3716267"/>
              <a:ext cx="285006" cy="92571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Группа 115"/>
          <p:cNvGrpSpPr/>
          <p:nvPr/>
        </p:nvGrpSpPr>
        <p:grpSpPr>
          <a:xfrm>
            <a:off x="5436096" y="3746648"/>
            <a:ext cx="1059174" cy="1673176"/>
            <a:chOff x="5436096" y="3746648"/>
            <a:chExt cx="1059174" cy="1673176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436096" y="5019714"/>
              <a:ext cx="7285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n w="12700">
                    <a:solidFill>
                      <a:srgbClr val="00FF00"/>
                    </a:solidFill>
                    <a:prstDash val="solid"/>
                  </a:ln>
                  <a:solidFill>
                    <a:srgbClr val="2EB82E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Yoga</a:t>
              </a:r>
              <a:endParaRPr lang="ru-RU" sz="2000" b="1" dirty="0">
                <a:ln w="12700">
                  <a:solidFill>
                    <a:srgbClr val="00FF00"/>
                  </a:solidFill>
                  <a:prstDash val="solid"/>
                </a:ln>
                <a:solidFill>
                  <a:srgbClr val="2EB82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72" name="Прямая со стрелкой 71"/>
            <p:cNvCxnSpPr/>
            <p:nvPr/>
          </p:nvCxnSpPr>
          <p:spPr>
            <a:xfrm flipH="1">
              <a:off x="5974031" y="3746648"/>
              <a:ext cx="521239" cy="134605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Группа 117"/>
          <p:cNvGrpSpPr/>
          <p:nvPr/>
        </p:nvGrpSpPr>
        <p:grpSpPr>
          <a:xfrm>
            <a:off x="5600087" y="3716267"/>
            <a:ext cx="1662635" cy="2279591"/>
            <a:chOff x="5600087" y="3716267"/>
            <a:chExt cx="1662635" cy="2279591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5600087" y="5595748"/>
              <a:ext cx="16626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rgbClr val="00FF00"/>
                  </a:solidFill>
                </a:rPr>
                <a:t>Street Dance</a:t>
              </a:r>
              <a:endPara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FF00"/>
                </a:solidFill>
              </a:endParaRPr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 flipH="1">
              <a:off x="6501108" y="3716267"/>
              <a:ext cx="447156" cy="194685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Группа 118"/>
          <p:cNvGrpSpPr/>
          <p:nvPr/>
        </p:nvGrpSpPr>
        <p:grpSpPr>
          <a:xfrm>
            <a:off x="6797976" y="3746648"/>
            <a:ext cx="952505" cy="852824"/>
            <a:chOff x="6797976" y="3746648"/>
            <a:chExt cx="952505" cy="852824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6797976" y="4199362"/>
              <a:ext cx="9525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Maths</a:t>
              </a:r>
              <a:r>
                <a:rPr lang="en-US" sz="2000" b="1" dirty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endParaRPr lang="ru-RU" sz="20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>
              <a:off x="7198606" y="3746648"/>
              <a:ext cx="0" cy="55653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Группа 120"/>
          <p:cNvGrpSpPr/>
          <p:nvPr/>
        </p:nvGrpSpPr>
        <p:grpSpPr>
          <a:xfrm>
            <a:off x="7599388" y="3716267"/>
            <a:ext cx="1001739" cy="2233564"/>
            <a:chOff x="7599388" y="3716267"/>
            <a:chExt cx="1001739" cy="2233564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7779620" y="5549721"/>
              <a:ext cx="8215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n w="12700">
                    <a:solidFill>
                      <a:srgbClr val="8E0000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Tech </a:t>
              </a:r>
              <a:endParaRPr lang="ru-RU" sz="2000" b="1" dirty="0">
                <a:ln w="12700">
                  <a:solidFill>
                    <a:srgbClr val="8E00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84" name="Прямая со стрелкой 83"/>
            <p:cNvCxnSpPr/>
            <p:nvPr/>
          </p:nvCxnSpPr>
          <p:spPr>
            <a:xfrm>
              <a:off x="7599388" y="3716267"/>
              <a:ext cx="428996" cy="188938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Группа 121"/>
          <p:cNvGrpSpPr/>
          <p:nvPr/>
        </p:nvGrpSpPr>
        <p:grpSpPr>
          <a:xfrm>
            <a:off x="7817390" y="3721248"/>
            <a:ext cx="1164362" cy="1272054"/>
            <a:chOff x="7817390" y="3721248"/>
            <a:chExt cx="1164362" cy="127205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880168" y="4593192"/>
              <a:ext cx="1101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n w="12700">
                    <a:solidFill>
                      <a:srgbClr val="3333FF"/>
                    </a:solidFill>
                    <a:prstDash val="solid"/>
                  </a:ln>
                  <a:solidFill>
                    <a:srgbClr val="F600B6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Science</a:t>
              </a:r>
              <a:endParaRPr lang="ru-RU" sz="2000" b="1" dirty="0">
                <a:ln w="12700">
                  <a:solidFill>
                    <a:srgbClr val="3333FF"/>
                  </a:solidFill>
                  <a:prstDash val="solid"/>
                </a:ln>
                <a:solidFill>
                  <a:srgbClr val="F600B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>
              <a:off x="7817390" y="3721248"/>
              <a:ext cx="283712" cy="96529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Группа 122"/>
          <p:cNvGrpSpPr/>
          <p:nvPr/>
        </p:nvGrpSpPr>
        <p:grpSpPr>
          <a:xfrm>
            <a:off x="8028384" y="3701415"/>
            <a:ext cx="747320" cy="720437"/>
            <a:chOff x="8028384" y="3701415"/>
            <a:chExt cx="747320" cy="72043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8028384" y="4021742"/>
              <a:ext cx="7473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n w="1270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8E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Lego</a:t>
              </a:r>
              <a:endParaRPr lang="ru-RU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8E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89" name="Прямая со стрелкой 88"/>
            <p:cNvCxnSpPr/>
            <p:nvPr/>
          </p:nvCxnSpPr>
          <p:spPr>
            <a:xfrm>
              <a:off x="8074576" y="3701415"/>
              <a:ext cx="213601" cy="44766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07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323</Words>
  <Application>Microsoft Office PowerPoint</Application>
  <PresentationFormat>Экран (4:3)</PresentationFormat>
  <Paragraphs>127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Comic Sans MS</vt:lpstr>
      <vt:lpstr>Georgia</vt:lpstr>
      <vt:lpstr>Symbol</vt:lpstr>
      <vt:lpstr>Times New Roman</vt:lpstr>
      <vt:lpstr>Trebuchet MS</vt:lpstr>
      <vt:lpstr>Воздушный поток</vt:lpstr>
      <vt:lpstr>Внеурочная реальность: сравнительный анализ внеклассной деятельности младших школьников в России и Англии </vt:lpstr>
      <vt:lpstr>Презентация PowerPoint</vt:lpstr>
      <vt:lpstr>Презентация PowerPoint</vt:lpstr>
      <vt:lpstr>Кружки в моем городе</vt:lpstr>
      <vt:lpstr>Объединения в ДДТ</vt:lpstr>
      <vt:lpstr>Результаты опроса</vt:lpstr>
      <vt:lpstr>Внеклассная жизнь английских школьников</vt:lpstr>
      <vt:lpstr>Внеклассная жизнь английских школьников</vt:lpstr>
      <vt:lpstr>Выводы</vt:lpstr>
      <vt:lpstr>Библиография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</dc:creator>
  <cp:lastModifiedBy>Галина И. Пилясова</cp:lastModifiedBy>
  <cp:revision>83</cp:revision>
  <dcterms:created xsi:type="dcterms:W3CDTF">2019-02-17T19:44:07Z</dcterms:created>
  <dcterms:modified xsi:type="dcterms:W3CDTF">2019-06-05T08:57:16Z</dcterms:modified>
</cp:coreProperties>
</file>