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2EF442-FC7B-49C7-8FAA-81505550A07D}" v="12" dt="2022-04-07T15:47:58.381"/>
    <p1510:client id="{85EA3D11-83B4-4A44-A68D-D96EE4EA7B46}" v="146" dt="2022-04-06T21:15:18.706"/>
    <p1510:client id="{E2AE54D9-D9EB-462A-B1A2-44C409383E34}" v="41" dt="2022-04-07T16:18:23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5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46392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56748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46392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56748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00" b="0" strike="noStrike" spc="-1">
              <a:solidFill>
                <a:srgbClr val="1C1C1C"/>
              </a:solidFill>
              <a:latin typeface="Noto Sans Light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60000" cy="4173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00" b="0" strike="noStrike" spc="-1">
              <a:solidFill>
                <a:srgbClr val="1C1C1C"/>
              </a:solidFill>
              <a:latin typeface="Noto Sans Light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00" b="0" strike="noStrike" spc="-1">
              <a:solidFill>
                <a:srgbClr val="1C1C1C"/>
              </a:solidFill>
              <a:latin typeface="Noto Sans Light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346392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56748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346392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656748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60000" cy="4173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00" b="0" strike="noStrike" spc="-1">
              <a:solidFill>
                <a:srgbClr val="1C1C1C"/>
              </a:solidFill>
              <a:latin typeface="Noto Sans Light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32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1" strike="noStrike" spc="-1">
              <a:solidFill>
                <a:srgbClr val="1C1C1C"/>
              </a:solidFill>
              <a:latin typeface="Noto Sans SemiBold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0" y="180000"/>
            <a:ext cx="9720000" cy="126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7560000" y="6840000"/>
            <a:ext cx="2520000" cy="54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900000" y="6840000"/>
            <a:ext cx="6480000" cy="540000"/>
          </a:xfrm>
          <a:prstGeom prst="rect">
            <a:avLst/>
          </a:prstGeom>
          <a:solidFill>
            <a:srgbClr val="BDC3C7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80000" y="6840000"/>
            <a:ext cx="540000" cy="540000"/>
          </a:xfrm>
          <a:prstGeom prst="rect">
            <a:avLst/>
          </a:prstGeom>
          <a:noFill/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Noto Sans Black"/>
              </a:rPr>
              <a:t>Click to edit the title text format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en-US" sz="2600" b="1" strike="noStrike" spc="-1">
                <a:solidFill>
                  <a:srgbClr val="1C1C1C"/>
                </a:solidFill>
                <a:latin typeface="Noto Sans SemiBold"/>
              </a:rPr>
              <a:t>Click to edit the outline text format</a:t>
            </a:r>
          </a:p>
          <a:p>
            <a:pPr marL="288000" lvl="1">
              <a:spcAft>
                <a:spcPts val="1134"/>
              </a:spcAft>
            </a:pPr>
            <a:r>
              <a:rPr lang="en-US" sz="2200" b="0" strike="noStrike" spc="-1">
                <a:solidFill>
                  <a:srgbClr val="1C1C1C"/>
                </a:solidFill>
                <a:latin typeface="Noto Sans Light"/>
              </a:rPr>
              <a:t>Second Outline Level</a:t>
            </a:r>
          </a:p>
          <a:p>
            <a:pPr marL="576000" lvl="2">
              <a:spcAft>
                <a:spcPts val="850"/>
              </a:spcAft>
            </a:pPr>
            <a:r>
              <a:rPr lang="en-US" sz="1800" b="0" strike="noStrike" spc="-1">
                <a:solidFill>
                  <a:srgbClr val="1C1C1C"/>
                </a:solidFill>
                <a:latin typeface="Noto Sans Light"/>
              </a:rPr>
              <a:t>Third Outline Level</a:t>
            </a:r>
          </a:p>
          <a:p>
            <a:pPr marL="864000" lvl="3">
              <a:spcAft>
                <a:spcPts val="567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Fourth Outline Level</a:t>
            </a:r>
          </a:p>
          <a:p>
            <a:pPr marL="1152000" lvl="4">
              <a:spcAft>
                <a:spcPts val="283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Fifth Outline Level</a:t>
            </a:r>
          </a:p>
          <a:p>
            <a:pPr marL="1440000" lvl="5">
              <a:spcAft>
                <a:spcPts val="283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Sixth Outline Level</a:t>
            </a:r>
          </a:p>
          <a:p>
            <a:pPr marL="1728000" lvl="6">
              <a:spcAft>
                <a:spcPts val="283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Seventh Outline Level</a:t>
            </a: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7560000" y="6840000"/>
            <a:ext cx="2340000" cy="521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1800" b="1" strike="noStrike" spc="-1">
                <a:solidFill>
                  <a:srgbClr val="FFFFFF"/>
                </a:solidFill>
                <a:latin typeface="Noto Sans Black"/>
              </a:rPr>
              <a:t>&lt;date/time&gt;</a:t>
            </a: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FFFFFF"/>
                </a:solidFill>
                <a:latin typeface="Noto Sans Black"/>
              </a:rPr>
              <a:t>&lt;footer&gt;</a:t>
            </a: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180000" y="6840000"/>
            <a:ext cx="5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fld id="{0F66AA85-58A4-4BC5-BFE3-4EE29EC3001F}" type="slidenum">
              <a:rPr lang="en-US" sz="1800" b="1" strike="noStrike" spc="-1">
                <a:solidFill>
                  <a:srgbClr val="FFFFFF"/>
                </a:solidFill>
                <a:latin typeface="Noto Sans Black"/>
              </a:rPr>
              <a:t>‹#›</a:t>
            </a:fld>
            <a:endParaRPr lang="en-US" sz="1800" b="1" strike="noStrike" spc="-1">
              <a:solidFill>
                <a:srgbClr val="FFFFFF"/>
              </a:solidFill>
              <a:latin typeface="Noto Sans Blac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3150000"/>
            <a:ext cx="9720000" cy="126000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360000" y="333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Noto Sans Black"/>
              </a:rPr>
              <a:t>Click to edit the title text format</a:t>
            </a: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40000" y="4680000"/>
            <a:ext cx="9180000" cy="252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en-US" sz="2600" b="1" strike="noStrike" spc="-1">
                <a:solidFill>
                  <a:srgbClr val="1C1C1C"/>
                </a:solidFill>
                <a:latin typeface="Noto Sans SemiBold"/>
              </a:rPr>
              <a:t>Click to edit the outline text format</a:t>
            </a:r>
          </a:p>
          <a:p>
            <a:pPr marL="288000" lvl="1">
              <a:spcAft>
                <a:spcPts val="1131"/>
              </a:spcAft>
            </a:pPr>
            <a:r>
              <a:rPr lang="en-US" sz="2200" b="0" strike="noStrike" spc="-1">
                <a:solidFill>
                  <a:srgbClr val="1C1C1C"/>
                </a:solidFill>
                <a:latin typeface="Noto Sans Light"/>
              </a:rPr>
              <a:t>Second Outline Level</a:t>
            </a:r>
          </a:p>
          <a:p>
            <a:pPr marL="576000" lvl="2">
              <a:spcAft>
                <a:spcPts val="850"/>
              </a:spcAft>
            </a:pPr>
            <a:r>
              <a:rPr lang="en-US" sz="1800" b="0" strike="noStrike" spc="-1">
                <a:solidFill>
                  <a:srgbClr val="1C1C1C"/>
                </a:solidFill>
                <a:latin typeface="Noto Sans Light"/>
              </a:rPr>
              <a:t>Third Outline Level</a:t>
            </a:r>
          </a:p>
          <a:p>
            <a:pPr marL="864000" lvl="3">
              <a:spcAft>
                <a:spcPts val="567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Fourth Outline Level</a:t>
            </a:r>
          </a:p>
          <a:p>
            <a:pPr marL="1152000" lvl="4">
              <a:spcAft>
                <a:spcPts val="283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Fifth Outline Level</a:t>
            </a:r>
          </a:p>
          <a:p>
            <a:pPr marL="1440000" lvl="5">
              <a:spcAft>
                <a:spcPts val="283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Sixth Outline Level</a:t>
            </a:r>
          </a:p>
          <a:p>
            <a:pPr marL="1728000" lvl="6">
              <a:spcAft>
                <a:spcPts val="283"/>
              </a:spcAft>
            </a:pPr>
            <a:r>
              <a:rPr lang="en-US" sz="1600" b="0" strike="noStrike" spc="-1">
                <a:solidFill>
                  <a:srgbClr val="1C1C1C"/>
                </a:solidFill>
                <a:latin typeface="Noto Sans Light"/>
              </a:rPr>
              <a:t>Seventh Outline Level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7560000" y="6840000"/>
            <a:ext cx="23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1" strike="noStrike" spc="-1">
                <a:solidFill>
                  <a:srgbClr val="E74C3C"/>
                </a:solidFill>
                <a:latin typeface="Noto Sans Black"/>
              </a:rPr>
              <a:t>&lt;date/time&gt;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E74C3C"/>
                </a:solidFill>
                <a:latin typeface="Noto Sans Black"/>
              </a:rPr>
              <a:t>&lt;footer&gt;</a:t>
            </a: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180000" y="6840000"/>
            <a:ext cx="540000" cy="54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66B592AE-D392-40D7-B1FD-ADFBF2C06BA3}" type="slidenum">
              <a:rPr lang="en-US" sz="1800" b="1" strike="noStrike" spc="-1">
                <a:solidFill>
                  <a:srgbClr val="E74C3C"/>
                </a:solidFill>
                <a:latin typeface="Noto Sans Black"/>
              </a:rPr>
              <a:t>‹#›</a:t>
            </a:fld>
            <a:endParaRPr lang="en-US" sz="1800" b="1" strike="noStrike" spc="-1">
              <a:solidFill>
                <a:srgbClr val="E74C3C"/>
              </a:solidFill>
              <a:latin typeface="Noto Sans Blac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360000" y="333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Noto Sans Black"/>
              </a:rPr>
              <a:t>Visite du Cremlin de Nijni Novgorod</a:t>
            </a:r>
          </a:p>
        </p:txBody>
      </p:sp>
      <p:sp>
        <p:nvSpPr>
          <p:cNvPr id="88" name="TextShape 2"/>
          <p:cNvSpPr txBox="1"/>
          <p:nvPr/>
        </p:nvSpPr>
        <p:spPr>
          <a:xfrm>
            <a:off x="540000" y="4680000"/>
            <a:ext cx="9180000" cy="25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200" b="0" strike="noStrike" spc="-1">
                <a:solidFill>
                  <a:srgbClr val="1C1C1C"/>
                </a:solidFill>
                <a:latin typeface="Noto Sans Light"/>
              </a:rPr>
              <a:t>Avdeeva Diana.</a:t>
            </a:r>
          </a:p>
        </p:txBody>
      </p:sp>
      <p:pic>
        <p:nvPicPr>
          <p:cNvPr id="89" name="Рисунок 88"/>
          <p:cNvPicPr/>
          <p:nvPr/>
        </p:nvPicPr>
        <p:blipFill>
          <a:blip r:embed="rId4"/>
          <a:stretch/>
        </p:blipFill>
        <p:spPr>
          <a:xfrm>
            <a:off x="3840480" y="4297680"/>
            <a:ext cx="5120640" cy="3108960"/>
          </a:xfrm>
          <a:prstGeom prst="rect">
            <a:avLst/>
          </a:prstGeom>
          <a:ln>
            <a:noFill/>
          </a:ln>
        </p:spPr>
      </p:pic>
      <p:pic>
        <p:nvPicPr>
          <p:cNvPr id="2" name="slide1">
            <a:hlinkClick r:id="" action="ppaction://media"/>
            <a:extLst>
              <a:ext uri="{FF2B5EF4-FFF2-40B4-BE49-F238E27FC236}">
                <a16:creationId xmlns:a16="http://schemas.microsoft.com/office/drawing/2014/main" id="{379E3CD9-EF68-A4BB-E512-17FB7F2AA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93" y="51346"/>
            <a:ext cx="216709" cy="17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600" b="1" strike="noStrike" spc="-1">
                <a:solidFill>
                  <a:srgbClr val="FFFFFF"/>
                </a:solidFill>
                <a:latin typeface="Noto Sans Black"/>
              </a:rPr>
              <a:t>f</a:t>
            </a:r>
            <a:r>
              <a:rPr lang="en-US" sz="3200" b="1" strike="noStrike" spc="-1">
                <a:solidFill>
                  <a:srgbClr val="FFFFFF"/>
                </a:solidFill>
                <a:latin typeface="Noto Sans Black"/>
              </a:rPr>
              <a:t>in de tournée</a:t>
            </a:r>
          </a:p>
        </p:txBody>
      </p:sp>
      <p:sp>
        <p:nvSpPr>
          <p:cNvPr id="127" name="TextShape 2"/>
          <p:cNvSpPr txBox="1"/>
          <p:nvPr/>
        </p:nvSpPr>
        <p:spPr>
          <a:xfrm>
            <a:off x="640080" y="190368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r>
              <a:rPr lang="fr-FR" sz="1600" b="0" strike="noStrike" spc="-1">
                <a:latin typeface="Liberation Mono;Courier New"/>
                <a:ea typeface="Liberation Mono;Courier New"/>
              </a:rPr>
              <a:t>Pendant ce temps, notre tournée touche à sa fin. Je vous propose de prendre des photos avec le Kremlin en arrière-plan. Merci pour l'attention!</a:t>
            </a:r>
            <a:endParaRPr lang="fr-FR" sz="1600" b="0" strike="noStrike" spc="-1">
              <a:latin typeface="Liberation Mono;Courier New"/>
            </a:endParaRPr>
          </a:p>
        </p:txBody>
      </p:sp>
      <p:pic>
        <p:nvPicPr>
          <p:cNvPr id="128" name="Рисунок 127"/>
          <p:cNvPicPr/>
          <p:nvPr/>
        </p:nvPicPr>
        <p:blipFill>
          <a:blip r:embed="rId4"/>
          <a:stretch/>
        </p:blipFill>
        <p:spPr>
          <a:xfrm>
            <a:off x="1371600" y="2442600"/>
            <a:ext cx="6949440" cy="4141080"/>
          </a:xfrm>
          <a:prstGeom prst="rect">
            <a:avLst/>
          </a:prstGeom>
          <a:ln>
            <a:noFill/>
          </a:ln>
        </p:spPr>
      </p:pic>
      <p:pic>
        <p:nvPicPr>
          <p:cNvPr id="2" name="slide10">
            <a:hlinkClick r:id="" action="ppaction://media"/>
            <a:extLst>
              <a:ext uri="{FF2B5EF4-FFF2-40B4-BE49-F238E27FC236}">
                <a16:creationId xmlns:a16="http://schemas.microsoft.com/office/drawing/2014/main" id="{1FB63525-A38D-B0D9-C454-35E006E4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" y="3848"/>
            <a:ext cx="169159" cy="140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E3908-05E4-0BDB-731E-581B536C4466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" sz="3200" spc="-1" dirty="0">
                <a:solidFill>
                  <a:schemeClr val="bg1"/>
                </a:solidFill>
                <a:ea typeface="+mn-lt"/>
                <a:cs typeface="+mn-lt"/>
              </a:rPr>
              <a:t>Bibliographie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732C6-EF5F-544E-97B0-502978333B25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B3AC49D1-BD43-A1CA-513D-768C8317650E}"/>
              </a:ext>
            </a:extLst>
          </p:cNvPr>
          <p:cNvSpPr txBox="1"/>
          <p:nvPr/>
        </p:nvSpPr>
        <p:spPr>
          <a:xfrm>
            <a:off x="620465" y="2011585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r>
              <a:rPr lang="fr-FR" sz="1600" spc="-1" dirty="0">
                <a:latin typeface="Times New Roman"/>
                <a:cs typeface="Times New Roman"/>
              </a:rPr>
              <a:t> </a:t>
            </a:r>
            <a:r>
              <a:rPr lang="fr-FR" sz="1600" b="1" spc="-1" dirty="0">
                <a:latin typeface="Times New Roman"/>
                <a:cs typeface="Times New Roman"/>
              </a:rPr>
              <a:t>1</a:t>
            </a:r>
            <a:r>
              <a:rPr lang="fr-FR" sz="1600" spc="-1" dirty="0">
                <a:latin typeface="Times New Roman"/>
                <a:cs typeface="Times New Roman"/>
              </a:rPr>
              <a:t>. </a:t>
            </a:r>
            <a:r>
              <a:rPr lang="fr-FR" sz="2400" spc="-1" dirty="0">
                <a:latin typeface="Times New Roman"/>
                <a:ea typeface="+mn-lt"/>
                <a:cs typeface="Times New Roman"/>
              </a:rPr>
              <a:t>Wikipedia.ru</a:t>
            </a:r>
            <a:endParaRPr lang="fr-FR" sz="2400" spc="-1">
              <a:latin typeface="Times New Roman"/>
              <a:cs typeface="Times New Roman"/>
            </a:endParaRPr>
          </a:p>
          <a:p>
            <a:r>
              <a:rPr lang="fr-FR" sz="1600" spc="-1" dirty="0">
                <a:latin typeface="Times New Roman"/>
                <a:ea typeface="+mn-lt"/>
                <a:cs typeface="Times New Roman"/>
              </a:rPr>
              <a:t> </a:t>
            </a:r>
            <a:r>
              <a:rPr lang="fr-FR" sz="1600" b="1" spc="-1" dirty="0">
                <a:latin typeface="Times New Roman"/>
                <a:ea typeface="+mn-lt"/>
                <a:cs typeface="Times New Roman"/>
              </a:rPr>
              <a:t>2. </a:t>
            </a:r>
            <a:r>
              <a:rPr lang="fr-FR" sz="2400" b="1" spc="-1" dirty="0">
                <a:latin typeface="Times New Roman"/>
                <a:ea typeface="+mn-lt"/>
                <a:cs typeface="Times New Roman"/>
              </a:rPr>
              <a:t> </a:t>
            </a:r>
            <a:r>
              <a:rPr lang="fr-FR" sz="2400" spc="-1" dirty="0">
                <a:latin typeface="Times New Roman"/>
                <a:ea typeface="+mn-lt"/>
                <a:cs typeface="Times New Roman"/>
              </a:rPr>
              <a:t>Livingheritage.ru</a:t>
            </a:r>
            <a:endParaRPr lang="fr-FR" sz="2400" spc="-1" dirty="0">
              <a:latin typeface="Times New Roman"/>
              <a:cs typeface="Times New Roman"/>
            </a:endParaRPr>
          </a:p>
          <a:p>
            <a:r>
              <a:rPr lang="fr-FR" sz="1600" spc="-1" dirty="0">
                <a:latin typeface="Times New Roman"/>
                <a:ea typeface="+mn-lt"/>
                <a:cs typeface="Times New Roman"/>
              </a:rPr>
              <a:t> </a:t>
            </a:r>
            <a:r>
              <a:rPr lang="fr-FR" sz="1600" b="1" spc="-1" dirty="0">
                <a:latin typeface="Times New Roman"/>
                <a:ea typeface="+mn-lt"/>
                <a:cs typeface="Times New Roman"/>
              </a:rPr>
              <a:t>3.  </a:t>
            </a:r>
            <a:r>
              <a:rPr lang="fr-FR" sz="2400" spc="-1" dirty="0">
                <a:latin typeface="Times New Roman"/>
                <a:ea typeface="+mn-lt"/>
                <a:cs typeface="Times New Roman"/>
              </a:rPr>
              <a:t>Wikiway.ru</a:t>
            </a:r>
            <a:endParaRPr lang="fr-FR" sz="2400">
              <a:latin typeface="Times New Roman"/>
              <a:cs typeface="Times New Roman"/>
            </a:endParaRPr>
          </a:p>
          <a:p>
            <a:r>
              <a:rPr lang="fr-FR" sz="1600" spc="-1" dirty="0">
                <a:latin typeface="Times New Roman"/>
                <a:ea typeface="+mn-lt"/>
                <a:cs typeface="Times New Roman"/>
              </a:rPr>
              <a:t> </a:t>
            </a:r>
            <a:r>
              <a:rPr lang="fr-FR" sz="1600" b="1" spc="-1" dirty="0">
                <a:latin typeface="Times New Roman"/>
                <a:ea typeface="+mn-lt"/>
                <a:cs typeface="Times New Roman"/>
              </a:rPr>
              <a:t>4</a:t>
            </a:r>
            <a:r>
              <a:rPr lang="fr-FR" sz="1600" spc="-1" dirty="0">
                <a:latin typeface="Times New Roman"/>
                <a:ea typeface="+mn-lt"/>
                <a:cs typeface="Times New Roman"/>
              </a:rPr>
              <a:t>.  </a:t>
            </a:r>
            <a:r>
              <a:rPr lang="fr-FR" sz="2400" spc="-1" dirty="0" err="1">
                <a:latin typeface="Times New Roman"/>
                <a:ea typeface="+mn-lt"/>
                <a:cs typeface="Times New Roman"/>
              </a:rPr>
              <a:t>Castles.today</a:t>
            </a:r>
            <a:endParaRPr lang="fr-FR" sz="2400">
              <a:latin typeface="Times New Roman"/>
              <a:cs typeface="Times New Roman"/>
            </a:endParaRPr>
          </a:p>
          <a:p>
            <a:endParaRPr lang="fr-FR" sz="1600" b="0" strike="noStrike" spc="-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98360" y="300141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2600" b="1" strike="noStrike" spc="-1" dirty="0">
                <a:solidFill>
                  <a:srgbClr val="FFFFFF"/>
                </a:solidFill>
                <a:latin typeface="Liberation Mono;Courier New"/>
                <a:ea typeface="Liberation Mono;Courier New"/>
              </a:rPr>
              <a:t>Nizhny Novgorod</a:t>
            </a:r>
            <a:r>
              <a:rPr lang="ru-RU" sz="26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:</a:t>
            </a:r>
            <a:r>
              <a:rPr lang="fr-FR" sz="26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 Kremlin </a:t>
            </a:r>
            <a:endParaRPr lang="fr-FR" sz="2600" b="1" strike="noStrike" spc="-1" dirty="0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978480" y="1554480"/>
            <a:ext cx="7799760" cy="4508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latin typeface="Liberation Mono;Courier New"/>
            </a:endParaRPr>
          </a:p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latin typeface="Liberation Mono;Courier New"/>
                <a:ea typeface="Liberation Mono;Courier New"/>
              </a:rPr>
              <a:t>Il est situé sur la rive haute droite, au confluent des fleuves Volga et Oka.</a:t>
            </a:r>
            <a:endParaRPr lang="fr-FR" sz="1800" b="0" strike="noStrike" spc="-1">
              <a:latin typeface="Liberation Mono;Courier New"/>
            </a:endParaRPr>
          </a:p>
          <a:p>
            <a:endParaRPr lang="fr-FR" sz="1800" b="0" strike="noStrike" spc="-1">
              <a:latin typeface="Liberation Mono;Courier New"/>
            </a:endParaRPr>
          </a:p>
        </p:txBody>
      </p:sp>
      <p:pic>
        <p:nvPicPr>
          <p:cNvPr id="92" name="Рисунок 91"/>
          <p:cNvPicPr/>
          <p:nvPr/>
        </p:nvPicPr>
        <p:blipFill>
          <a:blip r:embed="rId4"/>
          <a:stretch/>
        </p:blipFill>
        <p:spPr>
          <a:xfrm>
            <a:off x="274320" y="3200400"/>
            <a:ext cx="9418320" cy="2194560"/>
          </a:xfrm>
          <a:prstGeom prst="rect">
            <a:avLst/>
          </a:prstGeom>
          <a:ln>
            <a:noFill/>
          </a:ln>
        </p:spPr>
      </p:pic>
      <p:pic>
        <p:nvPicPr>
          <p:cNvPr id="3" name="slide2">
            <a:hlinkClick r:id="" action="ppaction://media"/>
            <a:extLst>
              <a:ext uri="{FF2B5EF4-FFF2-40B4-BE49-F238E27FC236}">
                <a16:creationId xmlns:a16="http://schemas.microsoft.com/office/drawing/2014/main" id="{E98CFAF1-EC12-2615-7CBB-A475DCDA6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93" y="32344"/>
            <a:ext cx="150139" cy="131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BA996-E757-B9CA-AB99-41FD34B8D092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3200" b="1" strike="noStrike" spc="-1">
                <a:solidFill>
                  <a:srgbClr val="FFFFFF"/>
                </a:solidFill>
                <a:latin typeface="Noto Sans Black"/>
              </a:rPr>
              <a:t>Histoire</a:t>
            </a:r>
          </a:p>
        </p:txBody>
      </p:sp>
      <p:sp>
        <p:nvSpPr>
          <p:cNvPr id="94" name="TextShape 2"/>
          <p:cNvSpPr txBox="1"/>
          <p:nvPr/>
        </p:nvSpPr>
        <p:spPr>
          <a:xfrm>
            <a:off x="329760" y="181224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r>
              <a:rPr lang="fr-FR" sz="1000" b="0" strike="noStrike" spc="-1">
                <a:latin typeface="Liberation Mono;Courier New"/>
                <a:ea typeface="Liberation Mono;Courier New"/>
              </a:rPr>
              <a:t> </a:t>
            </a:r>
            <a:r>
              <a:rPr lang="fr-FR" sz="1500" b="0" strike="noStrike" spc="-1">
                <a:latin typeface="Liberation Mono;Courier New"/>
                <a:ea typeface="Liberation Mono;Courier New"/>
              </a:rPr>
              <a:t>C</a:t>
            </a:r>
            <a:r>
              <a:rPr lang="fr-FR" sz="1300" b="0" strike="noStrike" spc="-1">
                <a:latin typeface="Liberation Mono;Courier New"/>
                <a:ea typeface="Liberation Mono;Courier New"/>
              </a:rPr>
              <a:t>omme en témoigne la chronique, en 1221, le grand-duc de Vladimir Yuri Vsevolodovich fonda Nizhny Novgorod, qui était protégée par des fortifications en bois et en terre. </a:t>
            </a:r>
            <a:endParaRPr lang="fr-FR" sz="1300" b="0" strike="noStrike" spc="-1">
              <a:latin typeface="Liberation Mono;Courier New"/>
            </a:endParaRPr>
          </a:p>
        </p:txBody>
      </p:sp>
      <p:pic>
        <p:nvPicPr>
          <p:cNvPr id="95" name="Рисунок 94"/>
          <p:cNvPicPr/>
          <p:nvPr/>
        </p:nvPicPr>
        <p:blipFill>
          <a:blip r:embed="rId4"/>
          <a:stretch/>
        </p:blipFill>
        <p:spPr>
          <a:xfrm>
            <a:off x="125640" y="2560320"/>
            <a:ext cx="5269320" cy="325368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9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29200" y="3387960"/>
            <a:ext cx="4537440" cy="3287160"/>
          </a:xfrm>
          <a:prstGeom prst="rect">
            <a:avLst/>
          </a:prstGeom>
          <a:ln>
            <a:noFill/>
          </a:ln>
        </p:spPr>
      </p:pic>
      <p:pic>
        <p:nvPicPr>
          <p:cNvPr id="2" name="slide3">
            <a:hlinkClick r:id="" action="ppaction://media"/>
            <a:extLst>
              <a:ext uri="{FF2B5EF4-FFF2-40B4-BE49-F238E27FC236}">
                <a16:creationId xmlns:a16="http://schemas.microsoft.com/office/drawing/2014/main" id="{0D304C24-8D4D-AB6B-4DA7-30B135786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01" y="3840"/>
            <a:ext cx="131119" cy="169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09836-CCB1-9117-E9D3-B225BBBDBBAD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274320" y="1737360"/>
            <a:ext cx="9265680" cy="492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r>
              <a:rPr lang="en-US" sz="1000" b="0" strike="noStrike" spc="-1">
                <a:latin typeface="Liberation Mono;Courier New"/>
                <a:ea typeface="Liberation Mono;Courier New"/>
              </a:rPr>
              <a:t> </a:t>
            </a:r>
            <a:endParaRPr lang="en-US" sz="1000" b="0" strike="noStrike" spc="-1">
              <a:latin typeface="Liberation Mono;Courier New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>
                <a:latin typeface="Liberation Mono;Courier New"/>
                <a:ea typeface="Liberation Mono;Courier New"/>
              </a:rPr>
              <a:t>En janvier 1714, la province de Nijni Novgorod est formée par Pierre I.</a:t>
            </a:r>
            <a:endParaRPr lang="en-US" sz="1600" b="0" strike="noStrike" spc="-1">
              <a:latin typeface="Liberation Mono;Courier New"/>
            </a:endParaRPr>
          </a:p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>
                <a:latin typeface="Liberation Mono;Courier New"/>
                <a:ea typeface="Liberation Mono;Courier New"/>
              </a:rPr>
              <a:t>En 1785-1790, le Kremlin a été réparé</a:t>
            </a:r>
            <a:endParaRPr lang="en-US" sz="1600" b="0" strike="noStrike" spc="-1">
              <a:latin typeface="Liberation Mono;Courier New"/>
            </a:endParaRPr>
          </a:p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>
                <a:latin typeface="Liberation Mono;Courier New"/>
                <a:ea typeface="Liberation Mono;Courier New"/>
              </a:rPr>
              <a:t>Lorsque la guerre patriotique de 1812 a commencé, la milice de Nizhny Novgorod a quitté ses murs.</a:t>
            </a:r>
            <a:endParaRPr lang="fr-FR" sz="1600" b="0" strike="noStrike" spc="-1">
              <a:latin typeface="Liberation Mono;Courier New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b="0" strike="noStrike" spc="-1">
              <a:latin typeface="Liberation Mono;Courier New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Noto Sans Black"/>
              </a:rPr>
              <a:t>18e-19e siècle</a:t>
            </a:r>
          </a:p>
        </p:txBody>
      </p:sp>
      <p:pic>
        <p:nvPicPr>
          <p:cNvPr id="99" name="Рисунок 98"/>
          <p:cNvPicPr/>
          <p:nvPr/>
        </p:nvPicPr>
        <p:blipFill>
          <a:blip r:embed="rId4"/>
          <a:stretch/>
        </p:blipFill>
        <p:spPr>
          <a:xfrm>
            <a:off x="331560" y="3017520"/>
            <a:ext cx="4971960" cy="356616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9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85560" y="2926080"/>
            <a:ext cx="4898520" cy="3411360"/>
          </a:xfrm>
          <a:prstGeom prst="rect">
            <a:avLst/>
          </a:prstGeom>
          <a:ln>
            <a:noFill/>
          </a:ln>
        </p:spPr>
      </p:pic>
      <p:pic>
        <p:nvPicPr>
          <p:cNvPr id="4" name="slide4">
            <a:hlinkClick r:id="" action="ppaction://media"/>
            <a:extLst>
              <a:ext uri="{FF2B5EF4-FFF2-40B4-BE49-F238E27FC236}">
                <a16:creationId xmlns:a16="http://schemas.microsoft.com/office/drawing/2014/main" id="{75D7B2C1-F608-4548-0699-9CF5074EE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" y="13341"/>
            <a:ext cx="159649" cy="169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96AB13-49AE-0ADE-2381-2F44F4B8C071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274320" y="36576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28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R</a:t>
            </a:r>
            <a:r>
              <a:rPr lang="fr-FR" sz="24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estauration à grande échelle du Kremlin</a:t>
            </a:r>
            <a:endParaRPr lang="fr-FR" sz="24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latin typeface="Liberation Mono;Courier New"/>
                <a:ea typeface="Liberation Mono;Courier New"/>
              </a:rPr>
              <a:t>Pendant 200 ans, le Kremlin de Nizhny Novgorod, ayant perdu sa valeur défensive, s'effondre lentement.</a:t>
            </a:r>
            <a:endParaRPr lang="fr-FR" sz="1400" b="0" strike="noStrike" spc="-1">
              <a:latin typeface="Liberation Mono;Courier New"/>
            </a:endParaRPr>
          </a:p>
        </p:txBody>
      </p:sp>
      <p:pic>
        <p:nvPicPr>
          <p:cNvPr id="103" name="Рисунок 102"/>
          <p:cNvPicPr/>
          <p:nvPr/>
        </p:nvPicPr>
        <p:blipFill>
          <a:blip r:embed="rId4"/>
          <a:stretch/>
        </p:blipFill>
        <p:spPr>
          <a:xfrm>
            <a:off x="410400" y="2449440"/>
            <a:ext cx="3430080" cy="2122560"/>
          </a:xfrm>
          <a:prstGeom prst="rect">
            <a:avLst/>
          </a:prstGeom>
          <a:ln>
            <a:noFill/>
          </a:ln>
        </p:spPr>
      </p:pic>
      <p:pic>
        <p:nvPicPr>
          <p:cNvPr id="104" name="Рисунок 103"/>
          <p:cNvPicPr/>
          <p:nvPr/>
        </p:nvPicPr>
        <p:blipFill>
          <a:blip r:embed="rId5"/>
          <a:stretch/>
        </p:blipFill>
        <p:spPr>
          <a:xfrm>
            <a:off x="3749040" y="2273040"/>
            <a:ext cx="5714640" cy="4219200"/>
          </a:xfrm>
          <a:prstGeom prst="rect">
            <a:avLst/>
          </a:prstGeom>
          <a:ln>
            <a:noFill/>
          </a:ln>
        </p:spPr>
      </p:pic>
      <p:pic>
        <p:nvPicPr>
          <p:cNvPr id="2" name="slide5">
            <a:hlinkClick r:id="" action="ppaction://media"/>
            <a:extLst>
              <a:ext uri="{FF2B5EF4-FFF2-40B4-BE49-F238E27FC236}">
                <a16:creationId xmlns:a16="http://schemas.microsoft.com/office/drawing/2014/main" id="{8D9AC114-6108-ABAF-FDA6-A35E2F5FA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97" y="3840"/>
            <a:ext cx="169159" cy="178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19A455-9783-1C90-3E61-84A3CBA9A93B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32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L</a:t>
            </a:r>
            <a:r>
              <a:rPr lang="fr-FR" sz="26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a modernité</a:t>
            </a:r>
            <a:endParaRPr lang="fr-FR" sz="26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latin typeface="Liberation Mono;Courier New"/>
                <a:ea typeface="Liberation Mono;Courier New"/>
              </a:rPr>
              <a:t>Après l'effondrement de l'Union soviétique en 1991, les travaux de restauration ont cessé.</a:t>
            </a:r>
            <a:endParaRPr lang="fr-FR" sz="1400" b="0" strike="noStrike" spc="-1">
              <a:latin typeface="Liberation Mono;Courier New"/>
            </a:endParaRPr>
          </a:p>
        </p:txBody>
      </p:sp>
      <p:pic>
        <p:nvPicPr>
          <p:cNvPr id="107" name="Рисунок 106"/>
          <p:cNvPicPr/>
          <p:nvPr/>
        </p:nvPicPr>
        <p:blipFill>
          <a:blip r:embed="rId4"/>
          <a:stretch/>
        </p:blipFill>
        <p:spPr>
          <a:xfrm>
            <a:off x="360000" y="2834640"/>
            <a:ext cx="5766480" cy="382536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107"/>
          <p:cNvPicPr/>
          <p:nvPr/>
        </p:nvPicPr>
        <p:blipFill>
          <a:blip r:embed="rId5"/>
          <a:stretch/>
        </p:blipFill>
        <p:spPr>
          <a:xfrm>
            <a:off x="5853240" y="2743200"/>
            <a:ext cx="4022280" cy="2639880"/>
          </a:xfrm>
          <a:prstGeom prst="rect">
            <a:avLst/>
          </a:prstGeom>
          <a:ln>
            <a:noFill/>
          </a:ln>
        </p:spPr>
      </p:pic>
      <p:pic>
        <p:nvPicPr>
          <p:cNvPr id="2" name="slide6">
            <a:hlinkClick r:id="" action="ppaction://media"/>
            <a:extLst>
              <a:ext uri="{FF2B5EF4-FFF2-40B4-BE49-F238E27FC236}">
                <a16:creationId xmlns:a16="http://schemas.microsoft.com/office/drawing/2014/main" id="{AC82BD6F-0035-3291-AEBC-E1EFACA3F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" y="3840"/>
            <a:ext cx="140629" cy="131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4120A-24C7-587B-AFB1-40F2394F6981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32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A</a:t>
            </a:r>
            <a:r>
              <a:rPr lang="fr-FR" sz="28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rchitecture de Nijni Novgorod</a:t>
            </a:r>
            <a:endParaRPr lang="fr-FR" sz="28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457200" y="190368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Tours</a:t>
            </a:r>
            <a:endParaRPr lang="fr-FR" sz="1600" b="1" strike="noStrike" spc="-1">
              <a:solidFill>
                <a:srgbClr val="1C1C1C"/>
              </a:solidFill>
              <a:latin typeface="Noto Sans SemiBold"/>
            </a:endParaRPr>
          </a:p>
          <a:p>
            <a:r>
              <a:rPr lang="fr-FR" sz="1600" b="0" strike="noStrike" spc="-1">
                <a:latin typeface="Liberation Mono;Courier New"/>
                <a:ea typeface="Liberation Mono;Courier New"/>
              </a:rPr>
              <a:t>À ce jour, les 13 tours du Kremlin ont été préservées ou restaurées.</a:t>
            </a:r>
            <a:endParaRPr lang="fr-FR" sz="1600" b="0" strike="noStrike" spc="-1">
              <a:latin typeface="Liberation Mono;Courier New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En voici quelques uns</a:t>
            </a:r>
            <a:endParaRPr lang="fr-FR" sz="1600" b="1" strike="noStrike" spc="-1">
              <a:solidFill>
                <a:srgbClr val="1C1C1C"/>
              </a:solidFill>
              <a:latin typeface="Noto Sans SemiBold"/>
            </a:endParaRPr>
          </a:p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>
                <a:latin typeface="Liberation Mono;Courier New"/>
                <a:ea typeface="Liberation Mono;Courier New"/>
              </a:rPr>
              <a:t>Temples du Kremlin de Nijni Novgorod</a:t>
            </a:r>
            <a:endParaRPr lang="fr-FR" sz="1600" b="0" strike="noStrike" spc="-1">
              <a:latin typeface="Liberation Mono;Courier New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>
                <a:latin typeface="Liberation Mono;Courier New"/>
                <a:ea typeface="Liberation Mono;Courier New"/>
              </a:rPr>
              <a:t>Les monument</a:t>
            </a:r>
            <a:endParaRPr lang="en-US" sz="1600" b="0" strike="noStrike" spc="-1">
              <a:latin typeface="Liberation Mono;Courier New"/>
            </a:endParaRPr>
          </a:p>
        </p:txBody>
      </p:sp>
      <p:pic>
        <p:nvPicPr>
          <p:cNvPr id="111" name="Рисунок 110"/>
          <p:cNvPicPr/>
          <p:nvPr/>
        </p:nvPicPr>
        <p:blipFill>
          <a:blip r:embed="rId4"/>
          <a:stretch/>
        </p:blipFill>
        <p:spPr>
          <a:xfrm>
            <a:off x="7754760" y="2679480"/>
            <a:ext cx="1480680" cy="170964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111"/>
          <p:cNvPicPr/>
          <p:nvPr/>
        </p:nvPicPr>
        <p:blipFill>
          <a:blip r:embed="rId5"/>
          <a:stretch/>
        </p:blipFill>
        <p:spPr>
          <a:xfrm>
            <a:off x="7754760" y="4206240"/>
            <a:ext cx="2011680" cy="1920240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11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12080" y="4572000"/>
            <a:ext cx="1645920" cy="1915560"/>
          </a:xfrm>
          <a:prstGeom prst="rect">
            <a:avLst/>
          </a:prstGeom>
          <a:ln>
            <a:noFill/>
          </a:ln>
        </p:spPr>
      </p:pic>
      <p:pic>
        <p:nvPicPr>
          <p:cNvPr id="114" name="Рисунок 113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501160" y="2951280"/>
            <a:ext cx="2088360" cy="180360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114"/>
          <p:cNvPicPr/>
          <p:nvPr/>
        </p:nvPicPr>
        <p:blipFill>
          <a:blip r:embed="rId8"/>
          <a:stretch/>
        </p:blipFill>
        <p:spPr>
          <a:xfrm>
            <a:off x="2788200" y="5029200"/>
            <a:ext cx="2332440" cy="1554480"/>
          </a:xfrm>
          <a:prstGeom prst="rect">
            <a:avLst/>
          </a:prstGeom>
          <a:ln>
            <a:noFill/>
          </a:ln>
        </p:spPr>
      </p:pic>
      <p:pic>
        <p:nvPicPr>
          <p:cNvPr id="116" name="Рисунок 115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77520" y="3383280"/>
            <a:ext cx="1651680" cy="1463040"/>
          </a:xfrm>
          <a:prstGeom prst="rect">
            <a:avLst/>
          </a:prstGeom>
          <a:ln>
            <a:noFill/>
          </a:ln>
        </p:spPr>
      </p:pic>
      <p:pic>
        <p:nvPicPr>
          <p:cNvPr id="117" name="Рисунок 116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4560" y="3291840"/>
            <a:ext cx="1188720" cy="1920240"/>
          </a:xfrm>
          <a:prstGeom prst="rect">
            <a:avLst/>
          </a:prstGeom>
          <a:ln>
            <a:noFill/>
          </a:ln>
        </p:spPr>
      </p:pic>
      <p:pic>
        <p:nvPicPr>
          <p:cNvPr id="2" name="slide7">
            <a:hlinkClick r:id="" action="ppaction://media"/>
            <a:extLst>
              <a:ext uri="{FF2B5EF4-FFF2-40B4-BE49-F238E27FC236}">
                <a16:creationId xmlns:a16="http://schemas.microsoft.com/office/drawing/2014/main" id="{9B0E0EF1-6E95-14D6-54A5-EE951EDC6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-612" y="1194"/>
            <a:ext cx="159649" cy="154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E6C49-7A9B-7597-2058-35BABCDD28B9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32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P</a:t>
            </a:r>
            <a:r>
              <a:rPr lang="fr-FR" sz="24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laces et jardins du Kremlin de Nizhny Novgorod</a:t>
            </a:r>
            <a:endParaRPr lang="fr-FR" sz="24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latin typeface="Liberation Mono;Courier New"/>
                <a:ea typeface="Liberation Mono;Courier New"/>
              </a:rPr>
              <a:t>Place de parade</a:t>
            </a:r>
            <a:endParaRPr lang="fr-FR" sz="1800" b="0" strike="noStrike" spc="-1">
              <a:latin typeface="Liberation Mono;Courier New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latin typeface="Liberation Mono;Courier New"/>
                <a:ea typeface="Liberation Mono;Courier New"/>
              </a:rPr>
              <a:t>Situés hors du territoire du Kremlin, mais formant avec lui un ensemble unique</a:t>
            </a:r>
            <a:endParaRPr lang="fr-FR" sz="1800" b="0" strike="noStrike" spc="-1">
              <a:latin typeface="Liberation Mono;Courier New"/>
            </a:endParaRPr>
          </a:p>
          <a:p>
            <a:r>
              <a:rPr lang="fr-FR" sz="1800" b="0" strike="noStrike" spc="-1">
                <a:latin typeface="Liberation Mono;Courier New"/>
                <a:ea typeface="Liberation Mono;Courier New"/>
              </a:rPr>
              <a:t>Et bien d'autres beaux jardins</a:t>
            </a:r>
            <a:endParaRPr lang="en-US" sz="1800" b="0" strike="noStrike" spc="-1">
              <a:latin typeface="Liberation Mono;Courier New"/>
            </a:endParaRPr>
          </a:p>
          <a:p>
            <a:endParaRPr lang="en-US" sz="1800" b="0" strike="noStrike" spc="-1">
              <a:latin typeface="Liberation Mono;Courier New"/>
            </a:endParaRPr>
          </a:p>
        </p:txBody>
      </p:sp>
      <p:pic>
        <p:nvPicPr>
          <p:cNvPr id="120" name="Рисунок 11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73760" y="2560320"/>
            <a:ext cx="4718880" cy="3149640"/>
          </a:xfrm>
          <a:prstGeom prst="rect">
            <a:avLst/>
          </a:prstGeom>
          <a:ln>
            <a:noFill/>
          </a:ln>
        </p:spPr>
      </p:pic>
      <p:pic>
        <p:nvPicPr>
          <p:cNvPr id="121" name="Рисунок 120"/>
          <p:cNvPicPr/>
          <p:nvPr/>
        </p:nvPicPr>
        <p:blipFill>
          <a:blip r:embed="rId5"/>
          <a:stretch/>
        </p:blipFill>
        <p:spPr>
          <a:xfrm>
            <a:off x="2194560" y="4291560"/>
            <a:ext cx="3157560" cy="2368440"/>
          </a:xfrm>
          <a:prstGeom prst="rect">
            <a:avLst/>
          </a:prstGeom>
          <a:ln>
            <a:noFill/>
          </a:ln>
        </p:spPr>
      </p:pic>
      <p:pic>
        <p:nvPicPr>
          <p:cNvPr id="122" name="Рисунок 12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880" y="3017520"/>
            <a:ext cx="3017520" cy="1995840"/>
          </a:xfrm>
          <a:prstGeom prst="rect">
            <a:avLst/>
          </a:prstGeom>
          <a:ln>
            <a:noFill/>
          </a:ln>
        </p:spPr>
      </p:pic>
      <p:pic>
        <p:nvPicPr>
          <p:cNvPr id="2" name="slide8">
            <a:hlinkClick r:id="" action="ppaction://media"/>
            <a:extLst>
              <a:ext uri="{FF2B5EF4-FFF2-40B4-BE49-F238E27FC236}">
                <a16:creationId xmlns:a16="http://schemas.microsoft.com/office/drawing/2014/main" id="{3F3B6280-462C-2316-4810-6F2F835CE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" y="3840"/>
            <a:ext cx="150139" cy="159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573FF-F52B-2FA4-EA38-76B1080B89A8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fr-FR" sz="28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F</a:t>
            </a:r>
            <a:r>
              <a:rPr lang="fr-FR" sz="2400" b="1" strike="noStrike" spc="-1">
                <a:solidFill>
                  <a:srgbClr val="FFFFFF"/>
                </a:solidFill>
                <a:latin typeface="Liberation Mono;Courier New"/>
                <a:ea typeface="Liberation Mono;Courier New"/>
              </a:rPr>
              <a:t>aits intéressants sur le Kremlin de Nizhny Novgorod</a:t>
            </a:r>
            <a:endParaRPr lang="fr-FR" sz="2400" b="1" strike="noStrike" spc="-1">
              <a:solidFill>
                <a:srgbClr val="FFFFFF"/>
              </a:solidFill>
              <a:latin typeface="Noto Sans Black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421200" y="182988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L</a:t>
            </a:r>
            <a:r>
              <a:rPr lang="fr-FR" sz="15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a route à l'intérieur du mur du Kremlin s'appelle une clôture.</a:t>
            </a:r>
            <a:endParaRPr lang="fr-FR" sz="1500" b="1" strike="noStrike" spc="-1">
              <a:solidFill>
                <a:srgbClr val="1C1C1C"/>
              </a:solidFill>
              <a:latin typeface="Noto Sans SemiBold"/>
            </a:endParaRPr>
          </a:p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C</a:t>
            </a:r>
            <a:r>
              <a:rPr lang="fr-FR" sz="15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haque tour a son propre secret.</a:t>
            </a:r>
            <a:endParaRPr lang="fr-FR" sz="1500" b="1" strike="noStrike" spc="-1">
              <a:solidFill>
                <a:srgbClr val="1C1C1C"/>
              </a:solidFill>
              <a:latin typeface="Noto Sans SemiBold"/>
            </a:endParaRPr>
          </a:p>
          <a:p>
            <a:pPr marL="216000" indent="-216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D</a:t>
            </a:r>
            <a:r>
              <a:rPr lang="fr-FR" sz="1500" b="1" strike="noStrike" spc="-1">
                <a:solidFill>
                  <a:srgbClr val="1C1C1C"/>
                </a:solidFill>
                <a:latin typeface="Liberation Mono;Courier New"/>
                <a:ea typeface="Liberation Mono;Courier New"/>
              </a:rPr>
              <a:t>ifférence de hauteur - environ 80 mètres.</a:t>
            </a:r>
            <a:endParaRPr lang="fr-FR" sz="1500" b="1" strike="noStrike" spc="-1">
              <a:solidFill>
                <a:srgbClr val="1C1C1C"/>
              </a:solidFill>
              <a:latin typeface="Noto Sans SemiBold"/>
            </a:endParaRPr>
          </a:p>
          <a:p>
            <a:r>
              <a:rPr lang="fr-FR" sz="1800" b="0" strike="noStrike" spc="-1">
                <a:latin typeface="Liberation Mono;Courier New"/>
                <a:ea typeface="Liberation Mono;Courier New"/>
              </a:rPr>
              <a:t>J</a:t>
            </a:r>
            <a:r>
              <a:rPr lang="fr-FR" sz="1500" b="0" strike="noStrike" spc="-1">
                <a:latin typeface="Liberation Mono;Courier New"/>
                <a:ea typeface="Liberation Mono;Courier New"/>
              </a:rPr>
              <a:t>e vous recommande de vous promener le long du mur du Kremlin à Nizhny Novgorod.</a:t>
            </a:r>
            <a:endParaRPr lang="fr-FR" sz="1500" b="0" strike="noStrike" spc="-1">
              <a:latin typeface="Liberation Mono;Courier New"/>
            </a:endParaRPr>
          </a:p>
        </p:txBody>
      </p:sp>
      <p:pic>
        <p:nvPicPr>
          <p:cNvPr id="125" name="Рисунок 124"/>
          <p:cNvPicPr/>
          <p:nvPr/>
        </p:nvPicPr>
        <p:blipFill>
          <a:blip r:embed="rId4"/>
          <a:stretch/>
        </p:blipFill>
        <p:spPr>
          <a:xfrm>
            <a:off x="1188720" y="3474720"/>
            <a:ext cx="7315200" cy="3135240"/>
          </a:xfrm>
          <a:prstGeom prst="rect">
            <a:avLst/>
          </a:prstGeom>
          <a:ln>
            <a:noFill/>
          </a:ln>
        </p:spPr>
      </p:pic>
      <p:pic>
        <p:nvPicPr>
          <p:cNvPr id="2" name="slide9">
            <a:hlinkClick r:id="" action="ppaction://media"/>
            <a:extLst>
              <a:ext uri="{FF2B5EF4-FFF2-40B4-BE49-F238E27FC236}">
                <a16:creationId xmlns:a16="http://schemas.microsoft.com/office/drawing/2014/main" id="{119A90DF-AC92-F6FF-733D-06906EC92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94" y="3841"/>
            <a:ext cx="178669" cy="197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5DA19-77DE-71A7-90D2-548EF6C8991A}"/>
              </a:ext>
            </a:extLst>
          </p:cNvPr>
          <p:cNvSpPr txBox="1"/>
          <p:nvPr/>
        </p:nvSpPr>
        <p:spPr>
          <a:xfrm>
            <a:off x="1046151" y="6867099"/>
            <a:ext cx="8411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solidFill>
                  <a:srgbClr val="FFFFFF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329</Words>
  <Application>Microsoft Office PowerPoint</Application>
  <PresentationFormat>Произвольный</PresentationFormat>
  <Paragraphs>48</Paragraphs>
  <Slides>11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Liberation Mono;Courier New</vt:lpstr>
      <vt:lpstr>Noto Sans Black</vt:lpstr>
      <vt:lpstr>Noto Sans Light</vt:lpstr>
      <vt:lpstr>Noto Sans SemiBold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Alizarin</dc:title>
  <dc:subject/>
  <dc:creator>Сергей С. Васькин</dc:creator>
  <dc:description/>
  <cp:lastModifiedBy>Сергей С. Васькин</cp:lastModifiedBy>
  <cp:revision>104</cp:revision>
  <dcterms:created xsi:type="dcterms:W3CDTF">2022-03-31T09:45:09Z</dcterms:created>
  <dcterms:modified xsi:type="dcterms:W3CDTF">2022-04-25T06:24:33Z</dcterms:modified>
  <dc:language>en-US</dc:language>
</cp:coreProperties>
</file>