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8" r:id="rId10"/>
    <p:sldId id="279" r:id="rId11"/>
    <p:sldId id="272" r:id="rId12"/>
    <p:sldId id="273" r:id="rId13"/>
    <p:sldId id="274" r:id="rId14"/>
    <p:sldId id="275" r:id="rId15"/>
    <p:sldId id="276" r:id="rId16"/>
    <p:sldId id="277" r:id="rId17"/>
    <p:sldId id="259" r:id="rId18"/>
    <p:sldId id="261" r:id="rId19"/>
    <p:sldId id="260" r:id="rId20"/>
    <p:sldId id="282" r:id="rId21"/>
    <p:sldId id="265" r:id="rId22"/>
    <p:sldId id="264" r:id="rId23"/>
    <p:sldId id="263" r:id="rId24"/>
    <p:sldId id="262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A12F8-8A77-4950-B78B-C847AD590C31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ED1FD-7515-4895-BDAC-430E16FEAE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2004E-B76D-45D7-9A17-E29DAD071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Чрезвычайные ситуации природного и техногенного характера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Владимир\Pictures\Avarii-na-himicheski-opasnih-obektah.jpg"/>
          <p:cNvPicPr>
            <a:picLocks noChangeAspect="1" noChangeArrowheads="1"/>
          </p:cNvPicPr>
          <p:nvPr/>
        </p:nvPicPr>
        <p:blipFill>
          <a:blip r:embed="rId2" cstate="print"/>
          <a:srcRect l="12988" t="23750" r="11414" b="14301"/>
          <a:stretch>
            <a:fillRect/>
          </a:stretch>
        </p:blipFill>
        <p:spPr bwMode="auto">
          <a:xfrm>
            <a:off x="1" y="1412776"/>
            <a:ext cx="4644008" cy="28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74d9fa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582" y="3765103"/>
            <a:ext cx="4705418" cy="30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Антициклон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это область повышенного атмосферного давления. Погода при антициклоне малооблачная, без осадков, ветер слабый. </a:t>
            </a:r>
            <a:r>
              <a:rPr lang="ru-RU" sz="4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5363" name="Picture 6" descr="anticikl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611313"/>
            <a:ext cx="74168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1760538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наводнения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подъем уровня воды в водоемах</a:t>
            </a:r>
          </a:p>
        </p:txBody>
      </p:sp>
      <p:pic>
        <p:nvPicPr>
          <p:cNvPr id="15363" name="Picture 10" descr="pic_13582863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22388"/>
            <a:ext cx="828040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1905000"/>
          </a:xfrm>
          <a:noFill/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effectLst/>
              </a:rPr>
              <a:t>Цунами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морские гравитационные волны большой длины  </a:t>
            </a:r>
          </a:p>
        </p:txBody>
      </p:sp>
      <p:pic>
        <p:nvPicPr>
          <p:cNvPr id="16391" name="Picture 7" descr="74d9fa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648700" cy="568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Rot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Лесные и торфяные пожары</a:t>
            </a:r>
          </a:p>
        </p:txBody>
      </p:sp>
      <p:pic>
        <p:nvPicPr>
          <p:cNvPr id="21507" name="Picture 10" descr="forest_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7364413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Владимир\Pictures\1619014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1320800"/>
            <a:ext cx="7400925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29130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/>
              </a:rPr>
              <a:t>Эпидемии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массовое распространение инфекционных болезней среди людей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C:\Users\Владимир\Pictures\361069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765175"/>
            <a:ext cx="8550275" cy="5688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2695575"/>
          </a:xfrm>
          <a:noFill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Эпизоотии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массовое распространение инфекционных болезней среди животных</a:t>
            </a:r>
          </a:p>
        </p:txBody>
      </p:sp>
      <p:pic>
        <p:nvPicPr>
          <p:cNvPr id="21510" name="Picture 6" descr="C:\Users\Владимир\Pictures\1552101_201303311400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6514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Эпифитотии</a:t>
            </a:r>
            <a:r>
              <a:rPr lang="ru-RU" dirty="0" smtClean="0">
                <a:effectLst/>
              </a:rPr>
              <a:t> </a:t>
            </a:r>
          </a:p>
        </p:txBody>
      </p:sp>
      <p:pic>
        <p:nvPicPr>
          <p:cNvPr id="24579" name="Picture 5" descr="72126_html_22e92f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4249737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Venturia_pirina_Ade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133600"/>
            <a:ext cx="350043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676456" cy="145277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rgbClr val="FF0000"/>
                </a:solidFill>
              </a:rPr>
              <a:t>Потенциально опасный объект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– это объект, при аварии на котором могут возникнуть ЧС,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172400" cy="4968552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РОО</a:t>
            </a:r>
            <a:r>
              <a:rPr lang="ru-RU" dirty="0" smtClean="0"/>
              <a:t> – </a:t>
            </a:r>
            <a:r>
              <a:rPr lang="ru-RU" dirty="0" err="1" smtClean="0"/>
              <a:t>радиационно</a:t>
            </a:r>
            <a:r>
              <a:rPr lang="ru-RU" dirty="0" smtClean="0"/>
              <a:t> опасные объекты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ХОО</a:t>
            </a:r>
            <a:r>
              <a:rPr lang="ru-RU" dirty="0" smtClean="0"/>
              <a:t> – химически опасные объекты</a:t>
            </a:r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Взрывопожароопасные объекты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Транспорт</a:t>
            </a:r>
            <a:endParaRPr lang="ru-RU" dirty="0" smtClean="0"/>
          </a:p>
          <a:p>
            <a:pPr lvl="0"/>
            <a:r>
              <a:rPr lang="ru-RU" b="1" dirty="0" smtClean="0">
                <a:solidFill>
                  <a:srgbClr val="FF0000"/>
                </a:solidFill>
              </a:rPr>
              <a:t>ГТС</a:t>
            </a:r>
            <a:r>
              <a:rPr lang="ru-RU" dirty="0" smtClean="0"/>
              <a:t> –гидротехнические сооружения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Авария - это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5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Опасное техногенное явление, связанное с выходом из строя технических устройств, но без гибели людей.</a:t>
            </a:r>
          </a:p>
          <a:p>
            <a:endParaRPr lang="ru-RU" dirty="0"/>
          </a:p>
        </p:txBody>
      </p:sp>
      <p:pic>
        <p:nvPicPr>
          <p:cNvPr id="4" name="Picture 5" descr="C:\Users\Владимир\Pictures\Avarii-na-himicheski-opasnih-obektah.jpg"/>
          <p:cNvPicPr>
            <a:picLocks noChangeAspect="1" noChangeArrowheads="1"/>
          </p:cNvPicPr>
          <p:nvPr/>
        </p:nvPicPr>
        <p:blipFill>
          <a:blip r:embed="rId2" cstate="print"/>
          <a:srcRect l="12988" t="23750" r="11414" b="14301"/>
          <a:stretch>
            <a:fillRect/>
          </a:stretch>
        </p:blipFill>
        <p:spPr bwMode="auto">
          <a:xfrm>
            <a:off x="899592" y="2564904"/>
            <a:ext cx="7218359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  <a:noFill/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 dirty="0" smtClean="0">
                <a:solidFill>
                  <a:srgbClr val="FF0000"/>
                </a:solidFill>
              </a:rPr>
              <a:t>Катастрофа -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8760"/>
            <a:ext cx="9144000" cy="5068888"/>
          </a:xfrm>
          <a:noFill/>
        </p:spPr>
        <p:txBody>
          <a:bodyPr/>
          <a:lstStyle/>
          <a:p>
            <a:pPr indent="-341313" eaLnBrk="1" hangingPunct="1">
              <a:buClrTx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dirty="0" smtClean="0"/>
              <a:t>Крупная авария, повлекшая за собой гибель людей. </a:t>
            </a:r>
          </a:p>
        </p:txBody>
      </p:sp>
      <p:pic>
        <p:nvPicPr>
          <p:cNvPr id="15364" name="Picture 5" descr="C:\Users\Владимир\Pictures\137475753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531458"/>
            <a:ext cx="6624736" cy="432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713788" cy="777875"/>
          </a:xfrm>
          <a:solidFill>
            <a:srgbClr val="CCFFFF"/>
          </a:solidFill>
        </p:spPr>
        <p:txBody>
          <a:bodyPr/>
          <a:lstStyle/>
          <a:p>
            <a:pPr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smtClean="0"/>
              <a:t>Классификация ЧС природного характера </a:t>
            </a:r>
            <a:br>
              <a:rPr lang="ru-RU" sz="2400" smtClean="0"/>
            </a:br>
            <a:r>
              <a:rPr lang="ru-RU" sz="2000" i="1" smtClean="0"/>
              <a:t>(в зависимости от источника возникновения)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  <a:solidFill>
            <a:srgbClr val="DCEFF0"/>
          </a:solidFill>
        </p:spPr>
        <p:txBody>
          <a:bodyPr/>
          <a:lstStyle/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mtClean="0"/>
          </a:p>
          <a:p>
            <a:pPr marL="341313" indent="-341313" eaLnBrk="1" hangingPunct="1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406524"/>
          <a:ext cx="7848872" cy="4937760"/>
        </p:xfrm>
        <a:graphic>
          <a:graphicData uri="http://schemas.openxmlformats.org/drawingml/2006/table">
            <a:tbl>
              <a:tblPr/>
              <a:tblGrid>
                <a:gridCol w="4176464"/>
                <a:gridCol w="3672408"/>
              </a:tblGrid>
              <a:tr h="630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Оболочка Земли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Группа ЧС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Группа природных явлений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Литосфера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Геологические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Геологические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Атмосфера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Метеорологические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6" charset="0"/>
                        <a:ea typeface="Microsoft YaHei" charset="-122"/>
                        <a:cs typeface="Times New Roman" pitchFamily="16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Метеорологические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Гидросфера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Гидрологические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Гидрологические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Биосфера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Биологические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Биологические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------------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Космические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6" charset="0"/>
                          <a:ea typeface="Microsoft YaHei" charset="-122"/>
                          <a:cs typeface="Times New Roman" pitchFamily="16" charset="0"/>
                        </a:rPr>
                        <a:t>Космические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Классификация ЧС в зависимости от источника возникновения.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3200" b="1" i="1" dirty="0" smtClean="0"/>
              <a:t>Источником опасности является объект на котором произошла авария или катастрофа.</a:t>
            </a:r>
            <a:endParaRPr lang="ru-RU" sz="32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7920880" cy="1354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Аварии с выбросом </a:t>
            </a:r>
            <a:r>
              <a:rPr lang="ru-RU" sz="3600" b="1" dirty="0" smtClean="0">
                <a:solidFill>
                  <a:srgbClr val="FF0000"/>
                </a:solidFill>
              </a:rPr>
              <a:t>радиоактивных </a:t>
            </a:r>
            <a:r>
              <a:rPr lang="ru-RU" sz="3600" b="1" dirty="0" smtClean="0">
                <a:solidFill>
                  <a:srgbClr val="FF0000"/>
                </a:solidFill>
              </a:rPr>
              <a:t>веществ (РАВ):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http://bigslide.ru/images/17/16477/960/img16.jpg"/>
          <p:cNvPicPr>
            <a:picLocks noChangeAspect="1" noChangeArrowheads="1"/>
          </p:cNvPicPr>
          <p:nvPr/>
        </p:nvPicPr>
        <p:blipFill>
          <a:blip r:embed="rId2" cstate="print"/>
          <a:srcRect l="1974" t="21000" r="1564" b="3801"/>
          <a:stretch>
            <a:fillRect/>
          </a:stretch>
        </p:blipFill>
        <p:spPr bwMode="auto">
          <a:xfrm>
            <a:off x="0" y="1520841"/>
            <a:ext cx="8964506" cy="519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523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Аварии с выбросом </a:t>
            </a:r>
            <a:r>
              <a:rPr lang="ru-RU" sz="3200" b="1" dirty="0" err="1" smtClean="0">
                <a:solidFill>
                  <a:srgbClr val="FF0000"/>
                </a:solidFill>
              </a:rPr>
              <a:t>аварийно-химически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опасных веществ (АХОВ):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http://www.studfiles.ru/html/2706/967/html_JVwC5BwaH2.L7IW/htmlconvd-bLJ8op_html_2d464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35524"/>
            <a:ext cx="7632848" cy="522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69152" cy="20742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Пожары и взрывы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42" name="Picture 2" descr="http://www.dut.edu.ua/uploads/n_1961_906124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39" y="2060848"/>
            <a:ext cx="893835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250629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3100" b="1" dirty="0" smtClean="0">
                <a:solidFill>
                  <a:srgbClr val="FF0000"/>
                </a:solidFill>
                <a:latin typeface="Tahoma"/>
                <a:ea typeface="Times New Roman"/>
                <a:cs typeface="Times New Roman"/>
              </a:rPr>
              <a:t>Транспортные аварии (катастрофы):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1266" name="Picture 2" descr="http://addfun.ru/uploads/posts/2013-03/1362770622_Poezda_v_Polshe_stolknulis_lob_v_lob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30700"/>
            <a:ext cx="8507520" cy="5059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Гидродинамические аварии: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 descr="http://file-rf.ru/uploads/original/position/022012/06fc073b83244d830f7bc186fe468c88d1aa2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33" y="980728"/>
            <a:ext cx="8548761" cy="5877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929411"/>
          </a:xfrm>
        </p:spPr>
        <p:txBody>
          <a:bodyPr>
            <a:noAutofit/>
          </a:bodyPr>
          <a:lstStyle/>
          <a:p>
            <a:r>
              <a:rPr lang="ru-RU" sz="2400" dirty="0" smtClean="0"/>
              <a:t>читать </a:t>
            </a:r>
            <a:r>
              <a:rPr lang="ru-RU" sz="2400" dirty="0" err="1" smtClean="0"/>
              <a:t>п</a:t>
            </a:r>
            <a:r>
              <a:rPr lang="ru-RU" sz="2400" dirty="0" smtClean="0"/>
              <a:t> 4.1-4.2 и записи в тетради(выучить таблицу и потенциально опасные объекты). Подготовить в тетради письменное сообщение по плану</a:t>
            </a:r>
          </a:p>
          <a:p>
            <a:r>
              <a:rPr lang="ru-RU" sz="2400" b="1" dirty="0" smtClean="0"/>
              <a:t>Сообщение должно содержать 4-7 предложений</a:t>
            </a:r>
            <a:endParaRPr lang="ru-RU" sz="2400" dirty="0" smtClean="0"/>
          </a:p>
          <a:p>
            <a:r>
              <a:rPr lang="ru-RU" sz="2400" b="1" dirty="0" smtClean="0"/>
              <a:t>План ответа:</a:t>
            </a:r>
            <a:endParaRPr lang="ru-RU" sz="2400" dirty="0" smtClean="0"/>
          </a:p>
          <a:p>
            <a:pPr lvl="0">
              <a:buNone/>
            </a:pPr>
            <a:r>
              <a:rPr lang="ru-RU" sz="2400" dirty="0" smtClean="0"/>
              <a:t>Что произошло, когда и где.</a:t>
            </a:r>
          </a:p>
          <a:p>
            <a:pPr lvl="0">
              <a:buNone/>
            </a:pPr>
            <a:r>
              <a:rPr lang="ru-RU" sz="2400" dirty="0" smtClean="0"/>
              <a:t>Можно указать последствия данной ЧС (сколько пострадавших, материальный ущерб, характер разрушений и др.).</a:t>
            </a:r>
          </a:p>
          <a:p>
            <a:pPr lvl="0">
              <a:buNone/>
            </a:pPr>
            <a:r>
              <a:rPr lang="ru-RU" sz="2400" dirty="0" smtClean="0"/>
              <a:t>Дать классификацию этому событию: </a:t>
            </a:r>
          </a:p>
          <a:p>
            <a:pPr>
              <a:buNone/>
            </a:pPr>
            <a:r>
              <a:rPr lang="ru-RU" sz="2400" dirty="0" smtClean="0"/>
              <a:t>- к какому виду относится (природное, техногенное или социальное);</a:t>
            </a:r>
          </a:p>
          <a:p>
            <a:pPr>
              <a:buNone/>
            </a:pPr>
            <a:r>
              <a:rPr lang="ru-RU" sz="2400" dirty="0" smtClean="0"/>
              <a:t>- к какой группе относится данное событие (смотри записи в тетради)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7188" y="228600"/>
            <a:ext cx="8485187" cy="21209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Снежные лавины</a:t>
            </a: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обвал и падение массы снега на горных склонах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124" name="Picture 6" descr="466x10000_out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423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2263775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Землетрясения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подземные толчки и колебания земной поверхности </a:t>
            </a:r>
          </a:p>
        </p:txBody>
      </p:sp>
      <p:pic>
        <p:nvPicPr>
          <p:cNvPr id="6147" name="Picture 5" descr="383806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5700"/>
            <a:ext cx="8569325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2695575"/>
          </a:xfrm>
          <a:noFill/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FF0000"/>
                </a:solidFill>
                <a:effectLst/>
              </a:rPr>
              <a:t>Извержение вулканов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выход магмы на поверхность земли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</a:p>
        </p:txBody>
      </p:sp>
      <p:pic>
        <p:nvPicPr>
          <p:cNvPr id="7171" name="Picture 5" descr="89526d04a16770f2c2ef9cd24e3d8a30_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57325"/>
            <a:ext cx="842486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2997200"/>
          </a:xfrm>
          <a:noFill/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Оползни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скользящее вниз смещение массы грунта под действием силы тяжести </a:t>
            </a:r>
          </a:p>
        </p:txBody>
      </p:sp>
      <p:pic>
        <p:nvPicPr>
          <p:cNvPr id="8195" name="Picture 5" descr="68478481_opol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4464050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7" descr="opolzni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513"/>
            <a:ext cx="4499992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-531440"/>
            <a:ext cx="8540750" cy="4968503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Обвалы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отрыв и падение больших масс горных пород, их опрокидывание, дробление и скатывание на крутых и обрывистых склонах </a:t>
            </a:r>
          </a:p>
        </p:txBody>
      </p:sp>
      <p:pic>
        <p:nvPicPr>
          <p:cNvPr id="9219" name="Picture 5" descr="small_Fig_1321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06475"/>
            <a:ext cx="8640763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1625" y="228600"/>
            <a:ext cx="8540750" cy="3705225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Селевые потоки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Сель - бурный временный горный поток, состоящий из смеси воды и большого количества обломков горных пород</a:t>
            </a:r>
          </a:p>
        </p:txBody>
      </p:sp>
      <p:pic>
        <p:nvPicPr>
          <p:cNvPr id="17415" name="Picture 7" descr="2841_104736_7533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975"/>
            <a:ext cx="847090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/>
              </a:rPr>
              <a:t>Циклон</a:t>
            </a:r>
            <a:r>
              <a:rPr lang="ru-RU" sz="4000" dirty="0" smtClean="0">
                <a:effectLst/>
              </a:rPr>
              <a:t> </a:t>
            </a:r>
            <a:r>
              <a:rPr lang="ru-RU" sz="3200" dirty="0" smtClean="0">
                <a:effectLst/>
              </a:rPr>
              <a:t>- </a:t>
            </a:r>
            <a:r>
              <a:rPr lang="ru-RU" sz="2400" dirty="0" smtClean="0">
                <a:effectLst/>
              </a:rPr>
              <a:t>это область пониженного давления в атмосфере. Погода при циклоне преобладает пасмурная, с сильными ветрами.</a:t>
            </a:r>
            <a:endParaRPr lang="ru-RU" sz="4000" dirty="0" smtClean="0">
              <a:effectLst/>
            </a:endParaRPr>
          </a:p>
        </p:txBody>
      </p:sp>
      <p:pic>
        <p:nvPicPr>
          <p:cNvPr id="14339" name="Picture 5" descr="ce35f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47862"/>
            <a:ext cx="76327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263</Words>
  <Application>Microsoft Office PowerPoint</Application>
  <PresentationFormat>Экран (4:3)</PresentationFormat>
  <Paragraphs>59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Чрезвычайные ситуации природного и техногенного характера</vt:lpstr>
      <vt:lpstr>Классификация ЧС природного характера  (в зависимости от источника возникновения)</vt:lpstr>
      <vt:lpstr>Снежные лавины обвал и падение массы снега на горных склонах</vt:lpstr>
      <vt:lpstr>Землетрясения подземные толчки и колебания земной поверхности </vt:lpstr>
      <vt:lpstr>Извержение вулканов выход магмы на поверхность земли  </vt:lpstr>
      <vt:lpstr>Оползни скользящее вниз смещение массы грунта под действием силы тяжести </vt:lpstr>
      <vt:lpstr>Обвалы отрыв и падение больших масс горных пород, их опрокидывание, дробление и скатывание на крутых и обрывистых склонах </vt:lpstr>
      <vt:lpstr>Селевые потоки  Сель - бурный временный горный поток, состоящий из смеси воды и большого количества обломков горных пород</vt:lpstr>
      <vt:lpstr>Циклон - это область пониженного давления в атмосфере. Погода при циклоне преобладает пасмурная, с сильными ветрами.</vt:lpstr>
      <vt:lpstr>Антициклон- это область повышенного атмосферного давления. Погода при антициклоне малооблачная, без осадков, ветер слабый.  </vt:lpstr>
      <vt:lpstr>наводнения подъем уровня воды в водоемах</vt:lpstr>
      <vt:lpstr>Цунами морские гравитационные волны большой длины  </vt:lpstr>
      <vt:lpstr>Лесные и торфяные пожары</vt:lpstr>
      <vt:lpstr>Эпидемии массовое распространение инфекционных болезней среди людей </vt:lpstr>
      <vt:lpstr>Эпизоотии  массовое распространение инфекционных болезней среди животных</vt:lpstr>
      <vt:lpstr>Эпифитотии </vt:lpstr>
      <vt:lpstr>Потенциально опасный объект – это объект, при аварии на котором могут возникнуть ЧС,  </vt:lpstr>
      <vt:lpstr>Авария - это</vt:lpstr>
      <vt:lpstr>Катастрофа -</vt:lpstr>
      <vt:lpstr>Классификация ЧС в зависимости от источника возникновения. Источником опасности является объект на котором произошла авария или катастрофа.</vt:lpstr>
      <vt:lpstr>  Аварии с выбросом радиоактивных веществ (РАВ):   </vt:lpstr>
      <vt:lpstr>Аварии с выбросом аварийно-химически опасных веществ (АХОВ):  </vt:lpstr>
      <vt:lpstr>Пожары и взрывы </vt:lpstr>
      <vt:lpstr>Транспортные аварии (катастрофы):  </vt:lpstr>
      <vt:lpstr>Гидродинамические аварии: 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Чрезвычайные ситуации природного и техногенного характера</dc:title>
  <dc:creator>Владимир</dc:creator>
  <cp:lastModifiedBy>Владимир</cp:lastModifiedBy>
  <cp:revision>10</cp:revision>
  <dcterms:created xsi:type="dcterms:W3CDTF">2016-11-29T08:57:58Z</dcterms:created>
  <dcterms:modified xsi:type="dcterms:W3CDTF">2016-12-12T08:16:55Z</dcterms:modified>
</cp:coreProperties>
</file>