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3" r:id="rId3"/>
    <p:sldId id="272" r:id="rId4"/>
    <p:sldId id="270" r:id="rId5"/>
    <p:sldId id="274" r:id="rId6"/>
    <p:sldId id="257" r:id="rId7"/>
    <p:sldId id="275" r:id="rId8"/>
    <p:sldId id="26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82CF8-2BDB-46F2-B106-B3B55CF44A1D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40C1-6A63-4914-B735-4E22A8A77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476672"/>
            <a:ext cx="5777132" cy="4839816"/>
          </a:xfrm>
        </p:spPr>
        <p:txBody>
          <a:bodyPr/>
          <a:lstStyle/>
          <a:p>
            <a:r>
              <a:rPr lang="ru-RU" dirty="0" smtClean="0"/>
              <a:t>Чрезвычайные ситуации техногенного характера.</a:t>
            </a:r>
            <a:br>
              <a:rPr lang="ru-RU" dirty="0" smtClean="0"/>
            </a:br>
            <a:r>
              <a:rPr lang="ru-RU" dirty="0" smtClean="0"/>
              <a:t>Общие понятия и  Классификация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69152" cy="207424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Пожары, взрывы, угроза взрывов: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пожары (взрывы) в зданиях, на коммуникациях и технологическом оборудовании промышленных объектов;</a:t>
            </a:r>
            <a:b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пожары (взрывы) на транспорте;</a:t>
            </a:r>
            <a:b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пожары (взрывы) в зданиях и сооружениях жилого, социально - бытового, культурного значения.</a:t>
            </a:r>
            <a:endParaRPr lang="ru-RU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http://www.dut.edu.ua/uploads/n_1961_906124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63" y="2636912"/>
            <a:ext cx="776327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295232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Аварии с выбросом (угрозой выброса) </a:t>
            </a:r>
            <a:r>
              <a:rPr lang="ru-RU" sz="2700" dirty="0" err="1" smtClean="0"/>
              <a:t>аварийно-химически</a:t>
            </a:r>
            <a:r>
              <a:rPr lang="ru-RU" sz="2700" dirty="0" smtClean="0"/>
              <a:t> опасных веществ (</a:t>
            </a:r>
            <a:r>
              <a:rPr lang="ru-RU" sz="2700" dirty="0" err="1" smtClean="0"/>
              <a:t>аХОВ</a:t>
            </a:r>
            <a:r>
              <a:rPr lang="ru-RU" sz="2700" dirty="0" smtClean="0"/>
              <a:t>):</a:t>
            </a:r>
            <a:br>
              <a:rPr lang="ru-RU" sz="27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аварии с выбросом (угрозой выброса) </a:t>
            </a:r>
            <a:r>
              <a:rPr lang="ru-RU" sz="2200" dirty="0" err="1" smtClean="0">
                <a:solidFill>
                  <a:schemeClr val="tx1"/>
                </a:solidFill>
              </a:rPr>
              <a:t>аХОВ</a:t>
            </a:r>
            <a:r>
              <a:rPr lang="ru-RU" sz="2200" dirty="0" smtClean="0">
                <a:solidFill>
                  <a:schemeClr val="tx1"/>
                </a:solidFill>
              </a:rPr>
              <a:t> при их производстве, переработке иди хранении (захоронении);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утрата источников ХОВ;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аварии с химическими боеприпасами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ttp://www.studfiles.ru/html/2706/967/html_JVwC5BwaH2.L7IW/htmlconvd-bLJ8op_html_2d464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620930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20880" cy="286633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Аварии с выбросом (угрозой выброса) радиоактивных веществ (</a:t>
            </a:r>
            <a:r>
              <a:rPr lang="ru-RU" sz="2700" dirty="0" err="1" smtClean="0"/>
              <a:t>рав</a:t>
            </a:r>
            <a:r>
              <a:rPr lang="ru-RU" sz="2700" dirty="0" smtClean="0"/>
              <a:t>):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аварии на атомных станциях;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аварии транспортных средств и космических аппаратов с ядерными установками;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аварии с ядерными боеприпасами в местах их хранения, эксплуатации или установки;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утрата радиоактивных источников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://bigslide.ru/images/17/16477/960/img16.jpg"/>
          <p:cNvPicPr>
            <a:picLocks noChangeAspect="1" noChangeArrowheads="1"/>
          </p:cNvPicPr>
          <p:nvPr/>
        </p:nvPicPr>
        <p:blipFill>
          <a:blip r:embed="rId2" cstate="print"/>
          <a:srcRect l="1974" t="21000" r="1564" b="3801"/>
          <a:stretch>
            <a:fillRect/>
          </a:stretch>
        </p:blipFill>
        <p:spPr bwMode="auto">
          <a:xfrm>
            <a:off x="683568" y="2636912"/>
            <a:ext cx="7037922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643192" cy="257829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Аварии с выбросом (угрозой выброса) биологически опасных веществ (БОВ):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аварии с выбросом (угрозой выброса) биологически опасных веществ на предприятиях и в научно-исследовательских учреждениях;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утрата БОВ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://bigpo.ru/potrb/%D0%90%D0%B2%D0%B0%D1%80%D0%B8%D0%B8+%D1%81+%D0%B2%D1%8B%D0%B1%D1%80%D0%BE%D1%81%D0%BE%D0%BC+%D0%BE%D0%BF%D0%B0%D1%81%D0%BD%D1%8B%D1%85+%D1%85%D0%B8%D0%BC%D0%B8%D1%87%D0%B5%D1%81%D0%BA%D0%B8%D1%85+%D0%B2%D0%B5%D1%89%D0%B5%D1%81%D1%82%D0%B2.+%D0%98%D1%85+%D0%BF%D0%BE%D1%81%D0%BB%D0%B5%D0%B4%D1%81%D1%82%D0%B2%D0%B8%D1%8F.+%D0%97%D0%B0%D1%89%D0%B8%D1%82%D0%B0+%D0%BD%D0%B0%D1%81%D0%B5%D0%BB%D0%B5%D0%BD%D0%B8%D1%8Fb/170724_html_2d84f9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82055"/>
            <a:ext cx="4582236" cy="5075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Внезапное обрушение зданий, сооружений: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обрушение элементов транспортных коммуникаций;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обрушение производственных зданий и сооружений;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обрушение зданий и сооружений жилого, социально - бытового и культурного значения.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112-pyat.ru/wp-content/uploads/2015/06/iistznpeb-wdrqoekb-z-apythkolyteb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56588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60490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Аварии на электроэнергетических системах: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аварии на автономных электростанциях с долговременным перерывом электроснабжения всех потребителей;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выход из строя транспортных </a:t>
            </a:r>
            <a:r>
              <a:rPr lang="ru-RU" sz="2200" dirty="0" err="1" smtClean="0">
                <a:solidFill>
                  <a:schemeClr val="tx1"/>
                </a:solidFill>
              </a:rPr>
              <a:t>электроконтактных</a:t>
            </a:r>
            <a:r>
              <a:rPr lang="ru-RU" sz="2200" dirty="0" smtClean="0">
                <a:solidFill>
                  <a:schemeClr val="tx1"/>
                </a:solidFill>
              </a:rPr>
              <a:t> сетей и др.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http://vashgorod.ru/uploads/images/news/t5/f34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7056784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Аварии на коммунальных системах жизнеобеспечения: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аварии в канализационных системах с массовым выбросом загрязняющих веществ;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аварии на тепловых сетях в холодное время года;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аварии в системах снабжения населения питьевой водой;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аварии на коммунальных газопроводах.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http://rb7.ru/system/images/image_links/237068/%D1%82%D1%89%D0%B6%D1%89%D0%B6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6552728" cy="4031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159679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Аварии на очистных сооружениях: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>аварии на очистных сооружениях сточных вод промышленных предприятий с массовым выбросом загрязняющих веществ;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аварии на очистных сооружениях промышленных газов с массовым выбросом загрязняющих веществ.</a:t>
            </a:r>
            <a:endParaRPr lang="ru-RU" dirty="0"/>
          </a:p>
        </p:txBody>
      </p:sp>
      <p:pic>
        <p:nvPicPr>
          <p:cNvPr id="3074" name="Picture 2" descr="http://stolitca24.ru/upload/iblock/985/9856268749b7039880b96eab60ecbd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71437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2390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Гидродинамические аварии: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прорывы плотин (дамб, шлюзов и др.) с образованием волн прорыва и катастрофическим затоплением;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прорывы плотин с образованием прорывного паводка и др.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0" name="Picture 2" descr="http://file-rf.ru/uploads/original/position/022012/06fc073b83244d830f7bc186fe468c88d1aa2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768752" cy="4653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Чрезвычайная ситуация - это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24544" y="1600200"/>
            <a:ext cx="9468544" cy="5257800"/>
          </a:xfrm>
          <a:noFill/>
        </p:spPr>
        <p:txBody>
          <a:bodyPr>
            <a:normAutofit/>
          </a:bodyPr>
          <a:lstStyle/>
          <a:p>
            <a:pPr marL="341313" indent="-34131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/>
              <a:t>    Обстановка на определенной территории, </a:t>
            </a:r>
          </a:p>
          <a:p>
            <a:pPr marL="341313" indent="-34131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/>
              <a:t>    сложившаяся в результате </a:t>
            </a:r>
            <a:r>
              <a:rPr lang="ru-RU" sz="3200" dirty="0" smtClean="0">
                <a:solidFill>
                  <a:srgbClr val="FF0000"/>
                </a:solidFill>
              </a:rPr>
              <a:t>аварии</a:t>
            </a:r>
            <a:r>
              <a:rPr lang="ru-RU" sz="3200" dirty="0" smtClean="0"/>
              <a:t>, </a:t>
            </a:r>
          </a:p>
          <a:p>
            <a:pPr marL="341313" indent="-34131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/>
              <a:t>    опасного природного явления, </a:t>
            </a:r>
          </a:p>
          <a:p>
            <a:pPr marL="341313" indent="-34131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/>
              <a:t>    </a:t>
            </a:r>
            <a:r>
              <a:rPr lang="ru-RU" sz="3200" dirty="0" smtClean="0">
                <a:solidFill>
                  <a:srgbClr val="FF0000"/>
                </a:solidFill>
              </a:rPr>
              <a:t>катастрофы</a:t>
            </a:r>
            <a:r>
              <a:rPr lang="ru-RU" sz="3200" dirty="0" smtClean="0"/>
              <a:t> или   стихийного  бедствия,    </a:t>
            </a:r>
          </a:p>
          <a:p>
            <a:pPr marL="341313" indent="-34131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/>
              <a:t>    которые могут повлечь    или повлекли </a:t>
            </a:r>
          </a:p>
          <a:p>
            <a:pPr marL="341313" indent="-34131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/>
              <a:t>    за собой человеческие жертвы, ущерб   </a:t>
            </a:r>
          </a:p>
          <a:p>
            <a:pPr marL="341313" indent="-34131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/>
              <a:t>    здоровью людей и нарушение условий   </a:t>
            </a:r>
          </a:p>
          <a:p>
            <a:pPr marL="341313" indent="-341313"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3200" dirty="0" smtClean="0"/>
              <a:t>    жизнедеятельности людей.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>
                <a:solidFill>
                  <a:srgbClr val="FF0000"/>
                </a:solidFill>
              </a:rPr>
              <a:t>Катастрофа -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68888"/>
          </a:xfrm>
          <a:noFill/>
        </p:spPr>
        <p:txBody>
          <a:bodyPr/>
          <a:lstStyle/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Крупная авария, повлекшая за собой гибель людей. </a:t>
            </a:r>
          </a:p>
        </p:txBody>
      </p:sp>
      <p:pic>
        <p:nvPicPr>
          <p:cNvPr id="15364" name="Picture 5" descr="C:\Users\Владимир\Pictures\137475753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475"/>
            <a:ext cx="701516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Авария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Опасное техногенное явление, связанное с выходом из строя технических устройств, но без гибели людей.</a:t>
            </a:r>
          </a:p>
          <a:p>
            <a:endParaRPr lang="ru-RU" dirty="0"/>
          </a:p>
        </p:txBody>
      </p:sp>
      <p:pic>
        <p:nvPicPr>
          <p:cNvPr id="4" name="Picture 5" descr="C:\Users\Владимир\Pictures\Avarii-na-himicheski-opasnih-obektah.jpg"/>
          <p:cNvPicPr>
            <a:picLocks noChangeAspect="1" noChangeArrowheads="1"/>
          </p:cNvPicPr>
          <p:nvPr/>
        </p:nvPicPr>
        <p:blipFill>
          <a:blip r:embed="rId2" cstate="print"/>
          <a:srcRect l="12988" t="23750" r="11414" b="14301"/>
          <a:stretch>
            <a:fillRect/>
          </a:stretch>
        </p:blipFill>
        <p:spPr bwMode="auto">
          <a:xfrm>
            <a:off x="539552" y="2420888"/>
            <a:ext cx="7218359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452776"/>
          </a:xfrm>
        </p:spPr>
        <p:txBody>
          <a:bodyPr>
            <a:normAutofit/>
          </a:bodyPr>
          <a:lstStyle/>
          <a:p>
            <a:r>
              <a:rPr lang="ru-RU" sz="2200" u="sng" dirty="0" smtClean="0">
                <a:solidFill>
                  <a:srgbClr val="FF0000"/>
                </a:solidFill>
              </a:rPr>
              <a:t>Потенциально опасный объект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/>
              <a:t>– </a:t>
            </a:r>
            <a:r>
              <a:rPr lang="ru-RU" sz="2200" dirty="0" smtClean="0">
                <a:solidFill>
                  <a:srgbClr val="00B0F0"/>
                </a:solidFill>
              </a:rPr>
              <a:t>это объект, при аварии на котором могут возникнуть ЧС</a:t>
            </a:r>
            <a:r>
              <a:rPr lang="ru-RU" sz="2200" dirty="0" smtClean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172400" cy="4968552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РОО</a:t>
            </a:r>
            <a:r>
              <a:rPr lang="ru-RU" sz="2000" dirty="0" smtClean="0"/>
              <a:t> – </a:t>
            </a:r>
            <a:r>
              <a:rPr lang="ru-RU" sz="2000" dirty="0" err="1" smtClean="0"/>
              <a:t>радиационно</a:t>
            </a:r>
            <a:r>
              <a:rPr lang="ru-RU" sz="2000" dirty="0" smtClean="0"/>
              <a:t> опасные объекты </a:t>
            </a:r>
            <a:r>
              <a:rPr lang="ru-RU" sz="1800" dirty="0" smtClean="0"/>
              <a:t>(АЭС, предприятия, использующие радиоактивные материалы)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ХОО</a:t>
            </a:r>
            <a:r>
              <a:rPr lang="ru-RU" sz="2000" dirty="0" smtClean="0"/>
              <a:t> – химически опасные объекты </a:t>
            </a:r>
            <a:r>
              <a:rPr lang="ru-RU" sz="1800" dirty="0" smtClean="0"/>
              <a:t>(химические заводы, заводы по производству удобрений)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БОО</a:t>
            </a:r>
            <a:r>
              <a:rPr lang="ru-RU" sz="2000" dirty="0" smtClean="0"/>
              <a:t> – биологически опасный объект </a:t>
            </a:r>
            <a:r>
              <a:rPr lang="ru-RU" sz="1800" dirty="0" smtClean="0"/>
              <a:t>(предприятия фармацевтической, медицинской и микробиологической промышленности, работающие с опасными (патогенными) микроорганизмами и продуктами их жизнедеятельности (токсинами)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Взрывопожароопасные объекты </a:t>
            </a:r>
            <a:r>
              <a:rPr lang="ru-RU" sz="1800" dirty="0" smtClean="0"/>
              <a:t>(предприятия </a:t>
            </a:r>
            <a:r>
              <a:rPr lang="ru-RU" sz="1800" dirty="0" err="1" smtClean="0"/>
              <a:t>нефте</a:t>
            </a:r>
            <a:r>
              <a:rPr lang="ru-RU" sz="1800" dirty="0" smtClean="0"/>
              <a:t> и газоперерабатывающей промышленности, </a:t>
            </a:r>
            <a:r>
              <a:rPr lang="ru-RU" sz="1800" dirty="0" err="1" smtClean="0"/>
              <a:t>нефте</a:t>
            </a:r>
            <a:r>
              <a:rPr lang="ru-RU" sz="1800" dirty="0" smtClean="0"/>
              <a:t> и газопроводы, угольные шахты, заводы по изготовлению пиротехники и боеприпасов)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Транспорт </a:t>
            </a:r>
            <a:r>
              <a:rPr lang="ru-RU" sz="1800" dirty="0" smtClean="0"/>
              <a:t>(автомобильный, воздушный, водный, железнодорожный, трубопроводный)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ГТС</a:t>
            </a:r>
            <a:r>
              <a:rPr lang="ru-RU" sz="2000" dirty="0" smtClean="0"/>
              <a:t> –гидротехнические сооружения </a:t>
            </a:r>
            <a:r>
              <a:rPr lang="ru-RU" sz="1800" dirty="0" smtClean="0"/>
              <a:t>(шлюзы, дамбы, плотины, ГЭС)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Объекты коммунального хозяйства </a:t>
            </a:r>
            <a:r>
              <a:rPr lang="ru-RU" sz="1800" dirty="0" smtClean="0"/>
              <a:t>(обеспечивают теплом, светом, водой: </a:t>
            </a:r>
            <a:r>
              <a:rPr lang="ru-RU" sz="1800" dirty="0" err="1" smtClean="0"/>
              <a:t>электроподстанции</a:t>
            </a:r>
            <a:r>
              <a:rPr lang="ru-RU" sz="1800" dirty="0" smtClean="0"/>
              <a:t>, ТЭЦ </a:t>
            </a:r>
            <a:r>
              <a:rPr lang="ru-RU" sz="1800" smtClean="0"/>
              <a:t>–</a:t>
            </a:r>
            <a:r>
              <a:rPr lang="ru-RU" sz="1800" smtClean="0"/>
              <a:t>теплоэлектроцентрали</a:t>
            </a:r>
            <a:r>
              <a:rPr lang="ru-RU" sz="1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Pictures\image001.jpg"/>
          <p:cNvPicPr>
            <a:picLocks noChangeAspect="1" noChangeArrowheads="1"/>
          </p:cNvPicPr>
          <p:nvPr/>
        </p:nvPicPr>
        <p:blipFill>
          <a:blip r:embed="rId2" cstate="print"/>
          <a:srcRect l="2586" t="4851" r="5172"/>
          <a:stretch>
            <a:fillRect/>
          </a:stretch>
        </p:blipFill>
        <p:spPr bwMode="auto">
          <a:xfrm>
            <a:off x="179512" y="1052736"/>
            <a:ext cx="7920880" cy="58052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2088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Классификация ЧС по масштабу распространения и тяжести последствий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71655"/>
            <a:ext cx="81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Локальные – не выходит за пределы объекта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Местные (муниципальные) – не выходит за пределы населённого пункта, района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Территориальная (межмуниципальная) – не выходит за пределы субъекта РФ (субъект – это область, автономный край, республика и три города: Москва, Санкт-Петербург и Севастополь)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Региональная – 2 субъекта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Федеральная – более 2-х субъектов РФ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Трансграничная – выходит за пределы РФ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620688"/>
            <a:ext cx="792088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Классификация ЧС по масштабу распространения и тяжести последствий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242048" cy="14401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Классификация ЧС техногенного характера в зависимости от источника возникновения</a:t>
            </a:r>
            <a:endParaRPr lang="ru-RU" sz="2400" dirty="0"/>
          </a:p>
        </p:txBody>
      </p:sp>
      <p:pic>
        <p:nvPicPr>
          <p:cNvPr id="1026" name="Picture 2" descr="http://www.metod-kopilka.ru/images/doc/64/65164/img8.jpg"/>
          <p:cNvPicPr>
            <a:picLocks noChangeAspect="1" noChangeArrowheads="1"/>
          </p:cNvPicPr>
          <p:nvPr/>
        </p:nvPicPr>
        <p:blipFill>
          <a:blip r:embed="rId2" cstate="print"/>
          <a:srcRect t="8792"/>
          <a:stretch>
            <a:fillRect/>
          </a:stretch>
        </p:blipFill>
        <p:spPr bwMode="auto">
          <a:xfrm>
            <a:off x="107505" y="1246356"/>
            <a:ext cx="7992888" cy="546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50629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3100" dirty="0" smtClean="0">
                <a:solidFill>
                  <a:srgbClr val="FFC000"/>
                </a:solidFill>
                <a:latin typeface="Tahoma"/>
                <a:ea typeface="Times New Roman"/>
                <a:cs typeface="Times New Roman"/>
              </a:rPr>
              <a:t>Транспортные аварии (катастрофы):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товарных поездов;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пассажирских поездов;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речных и морских грузовых судов;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 smtClean="0">
                <a:solidFill>
                  <a:srgbClr val="333333"/>
                </a:solidFill>
                <a:latin typeface="Tahoma"/>
                <a:ea typeface="Times New Roman"/>
                <a:cs typeface="Times New Roman"/>
              </a:rPr>
              <a:t>на магистральных трубопроводах и др.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1266" name="Picture 2" descr="http://addfun.ru/uploads/posts/2013-03/1362770622_Poezda_v_Polshe_stolknulis_lob_v_lob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6936705" cy="4125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137</TotalTime>
  <Words>391</Words>
  <Application>Microsoft Office PowerPoint</Application>
  <PresentationFormat>Экран (4:3)</PresentationFormat>
  <Paragraphs>41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Чрезвычайные ситуации техногенного характера. Общие понятия и  Классификация</vt:lpstr>
      <vt:lpstr>Чрезвычайная ситуация - это</vt:lpstr>
      <vt:lpstr>Катастрофа -</vt:lpstr>
      <vt:lpstr>Авария - это</vt:lpstr>
      <vt:lpstr>Потенциально опасный объект – это объект, при аварии на котором могут возникнуть ЧС,  </vt:lpstr>
      <vt:lpstr>Классификация ЧС по масштабу распространения и тяжести последствий</vt:lpstr>
      <vt:lpstr>Классификация ЧС по масштабу распространения и тяжести последствий</vt:lpstr>
      <vt:lpstr>Классификация ЧС техногенного характера в зависимости от источника возникновения</vt:lpstr>
      <vt:lpstr>Транспортные аварии (катастрофы): товарных поездов; пассажирских поездов; речных и морских грузовых судов; на магистральных трубопроводах и др. </vt:lpstr>
      <vt:lpstr>Пожары, взрывы, угроза взрывов: пожары (взрывы) в зданиях, на коммуникациях и технологическом оборудовании промышленных объектов; пожары (взрывы) на транспорте; пожары (взрывы) в зданиях и сооружениях жилого, социально - бытового, культурного значения.</vt:lpstr>
      <vt:lpstr>Аварии с выбросом (угрозой выброса) аварийно-химически опасных веществ (аХОВ): аварии с выбросом (угрозой выброса) аХОВ при их производстве, переработке иди хранении (захоронении); утрата источников ХОВ; аварии с химическими боеприпасами и др. </vt:lpstr>
      <vt:lpstr>Аварии с выбросом (угрозой выброса) радиоактивных веществ (рав): аварии на атомных станциях; аварии транспортных средств и космических аппаратов с ядерными установками; аварии с ядерными боеприпасами в местах их хранения, эксплуатации или установки; утрата радиоактивных источников и др. </vt:lpstr>
      <vt:lpstr>Аварии с выбросом (угрозой выброса) биологически опасных веществ (БОВ): аварии с выбросом (угрозой выброса) биологически опасных веществ на предприятиях и в научно-исследовательских учреждениях; утрата БОВ и др. </vt:lpstr>
      <vt:lpstr>Внезапное обрушение зданий, сооружений: обрушение элементов транспортных коммуникаций; обрушение производственных зданий и сооружений; обрушение зданий и сооружений жилого, социально - бытового и культурного значения. </vt:lpstr>
      <vt:lpstr>Аварии на электроэнергетических системах: аварии на автономных электростанциях с долговременным перерывом электроснабжения всех потребителей; выход из строя транспортных электроконтактных сетей и др. </vt:lpstr>
      <vt:lpstr>Аварии на коммунальных системах жизнеобеспечения: аварии в канализационных системах с массовым выбросом загрязняющих веществ; аварии на тепловых сетях в холодное время года; аварии в системах снабжения населения питьевой водой; аварии на коммунальных газопроводах. </vt:lpstr>
      <vt:lpstr>Аварии на очистных сооружениях: аварии на очистных сооружениях сточных вод промышленных предприятий с массовым выбросом загрязняющих веществ; аварии на очистных сооружениях промышленных газов с массовым выбросом загрязняющих веществ.</vt:lpstr>
      <vt:lpstr>Гидродинамические аварии: прорывы плотин (дамб, шлюзов и др.) с образованием волн прорыва и катастрофическим затоплением; прорывы плотин с образованием прорывного паводка и др.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16</cp:revision>
  <dcterms:created xsi:type="dcterms:W3CDTF">2016-10-14T09:16:50Z</dcterms:created>
  <dcterms:modified xsi:type="dcterms:W3CDTF">2016-11-26T08:19:52Z</dcterms:modified>
</cp:coreProperties>
</file>