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FFFF"/>
    <a:srgbClr val="FF6600"/>
    <a:srgbClr val="FF33CC"/>
    <a:srgbClr val="FF0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2" autoAdjust="0"/>
    <p:restoredTop sz="94719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7479-1338-4797-88E0-9D7C3046B4FF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680E-D765-4144-AB02-480EA1548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7C79-6B82-46B0-B7AC-DBDFB422CF4D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079C-41D4-467B-9B93-ACE44F346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A60A-363C-4CF3-AF83-D9B6B0A1934C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DF3-7F83-4840-B430-35BC25084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784F-1308-48EB-AF62-E4786650AFBE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0327-B27B-4333-9478-BCDFA3F6A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7BDCE-4536-483A-AB10-F8DA8C1D1F5E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D3C9-665C-4251-A437-BFC661C2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0FB2-79BF-478B-9090-5F431BD64425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DD5C-86ED-4EAE-A070-79B127E7C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E663A-A061-417C-ACCB-921F65CC55E2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4D06-C507-4658-AB00-B237E1CF4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2033-41DD-44AE-9A99-3327A85BD346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AC19-FB8C-4E08-B504-5733E9785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119EC-EA41-49B7-AD89-58F8CB194338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3F61-7FEC-47F1-964F-67FC78CD0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9697-F478-47A1-BD3F-FC3B587CDB10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B83B-51BA-4323-AA9C-505F24E40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555B-9574-4C7C-B863-156440AFC5EC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17C5-9B77-4152-9199-4D1EEA9A8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A40523-7B0A-4AE1-8DF2-C71452DB1C4D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DD2A44-182A-4857-8ACD-97777DF7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786313" y="6286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4292"/>
            <a:ext cx="79208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личной</a:t>
            </a:r>
            <a: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при следовании</a:t>
            </a:r>
            <a: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местам </a:t>
            </a:r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наземными</a:t>
            </a:r>
            <a: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</a:t>
            </a:r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загорелся</a:t>
            </a:r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285750" y="785813"/>
            <a:ext cx="8858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ru-RU" sz="2400">
                <a:latin typeface="Calibri" pitchFamily="34" charset="0"/>
              </a:rPr>
              <a:t>В большинстве случаев пожар начинается под капотом. Человек может находиться в загоревшемся автомобиле не более минуты. Автомобиль сгорает за несколько минут. </a:t>
            </a:r>
          </a:p>
          <a:p>
            <a:pPr>
              <a:defRPr/>
            </a:pPr>
            <a:r>
              <a:rPr lang="ru-RU" sz="2400">
                <a:latin typeface="Calibri" pitchFamily="34" charset="0"/>
              </a:rPr>
              <a:t> </a:t>
            </a:r>
          </a:p>
          <a:p>
            <a:pPr>
              <a:defRPr/>
            </a:pPr>
            <a:r>
              <a:rPr lang="ru-RU" sz="2400">
                <a:latin typeface="Calibri" pitchFamily="34" charset="0"/>
              </a:rPr>
              <a:t>     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Закройте рот и нос тканью (шарфом, платком, рубашкой) и быстро покиньте салон после остановки автомобиля.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4649861" cy="348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785813"/>
            <a:ext cx="8858250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i="1">
                <a:latin typeface="Calibri" pitchFamily="34" charset="0"/>
              </a:rPr>
              <a:t>При посадке. </a:t>
            </a:r>
            <a:br>
              <a:rPr lang="ru-RU" sz="2400" b="1" i="1">
                <a:latin typeface="Calibri" pitchFamily="34" charset="0"/>
              </a:rPr>
            </a:b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Не бегите по платформе рядом с вагоном прибывающего поезда.</a:t>
            </a:r>
            <a:r>
              <a:rPr lang="ru-RU" sz="2400">
                <a:latin typeface="Calibri" pitchFamily="34" charset="0"/>
              </a:rPr>
              <a:t> Не стойте ближе 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 м</a:t>
            </a:r>
            <a:r>
              <a:rPr lang="ru-RU" sz="2400">
                <a:latin typeface="Calibri" pitchFamily="34" charset="0"/>
              </a:rPr>
              <a:t> от края платформы во время прохождения поезда.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Подходите к вагону после 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полной остановки поезда</a:t>
            </a:r>
            <a:r>
              <a:rPr lang="ru-RU" sz="2400">
                <a:latin typeface="Calibri" pitchFamily="34" charset="0"/>
              </a:rPr>
              <a:t>. </a:t>
            </a:r>
          </a:p>
          <a:p>
            <a:pPr>
              <a:defRPr/>
            </a:pPr>
            <a:r>
              <a:rPr lang="ru-RU" sz="2400">
                <a:latin typeface="Calibri" pitchFamily="34" charset="0"/>
              </a:rPr>
              <a:t>Посадку в вагон следует производить только 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со стороны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перрона</a:t>
            </a:r>
            <a:r>
              <a:rPr lang="ru-RU" sz="2400">
                <a:latin typeface="Calibri" pitchFamily="34" charset="0"/>
              </a:rPr>
              <a:t> или 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посадочной платформы</a:t>
            </a:r>
            <a:r>
              <a:rPr lang="ru-RU" sz="2400">
                <a:latin typeface="Calibri" pitchFamily="34" charset="0"/>
              </a:rPr>
              <a:t>. </a:t>
            </a:r>
          </a:p>
          <a:p>
            <a:pPr>
              <a:defRPr/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1763688" y="5572124"/>
            <a:ext cx="7300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бегайте по платформе!</a:t>
            </a:r>
            <a:r>
              <a:rPr lang="ru-RU" sz="3600" i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63879"/>
            <a:ext cx="3312368" cy="220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285750" y="785813"/>
            <a:ext cx="8858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i="1" dirty="0">
                <a:latin typeface="Calibri" pitchFamily="34" charset="0"/>
              </a:rPr>
              <a:t>При посадке. </a:t>
            </a:r>
            <a:br>
              <a:rPr lang="ru-RU" sz="2400" b="1" i="1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      Войдя в вагон, помогите родителям разместить вещи в купе. Достаньте из багажа все, что вам потребуется в дороге, прежде чем уложить его на полки и в специальные отделения. </a:t>
            </a:r>
          </a:p>
          <a:p>
            <a:r>
              <a:rPr lang="ru-RU" sz="2400" dirty="0">
                <a:latin typeface="Calibri" pitchFamily="34" charset="0"/>
              </a:rPr>
              <a:t>     </a:t>
            </a:r>
            <a:r>
              <a:rPr lang="ru-RU" sz="2400" dirty="0">
                <a:solidFill>
                  <a:srgbClr val="FFFF00"/>
                </a:solidFill>
                <a:latin typeface="Calibri" pitchFamily="34" charset="0"/>
              </a:rPr>
              <a:t>Тяжелые вещи необходимо разместить внизу, чтобы при толчке они не упали с полки</a:t>
            </a:r>
            <a:r>
              <a:rPr lang="ru-RU" sz="2400" dirty="0">
                <a:solidFill>
                  <a:srgbClr val="FF9900"/>
                </a:solidFill>
                <a:latin typeface="Calibri" pitchFamily="34" charset="0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58" y="3140969"/>
            <a:ext cx="4853530" cy="321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285750" y="785813"/>
            <a:ext cx="8858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i="1" dirty="0">
                <a:latin typeface="Calibri" pitchFamily="34" charset="0"/>
              </a:rPr>
              <a:t>В дороге</a:t>
            </a:r>
            <a:r>
              <a:rPr lang="ru-RU" sz="2400" i="1" dirty="0">
                <a:latin typeface="Calibri" pitchFamily="34" charset="0"/>
              </a:rPr>
              <a:t>. </a:t>
            </a:r>
          </a:p>
          <a:p>
            <a:r>
              <a:rPr lang="ru-RU" sz="2400" dirty="0">
                <a:latin typeface="Calibri" pitchFamily="34" charset="0"/>
              </a:rPr>
              <a:t>     Если ваше место находится на верхней полке, подумайте, что надо сделать, чтобы не упасть с нее в случае резкого торможения поезда.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54064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285750" y="428625"/>
            <a:ext cx="8858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i="1" dirty="0">
                <a:latin typeface="Calibri" pitchFamily="34" charset="0"/>
              </a:rPr>
              <a:t>В дороге</a:t>
            </a:r>
            <a:r>
              <a:rPr lang="ru-RU" sz="2400" i="1" dirty="0">
                <a:latin typeface="Calibri" pitchFamily="34" charset="0"/>
              </a:rPr>
              <a:t>.  </a:t>
            </a:r>
            <a:r>
              <a:rPr lang="ru-RU" sz="2400" dirty="0">
                <a:latin typeface="Calibri" pitchFamily="34" charset="0"/>
              </a:rPr>
              <a:t>Воду пейте только из титана (большого кипятильника для воды), находящегося возле купе проводника, или продающуюся в пластиковых бутылках. </a:t>
            </a:r>
          </a:p>
          <a:p>
            <a:r>
              <a:rPr lang="ru-RU" sz="2400" dirty="0">
                <a:latin typeface="Calibri" pitchFamily="34" charset="0"/>
              </a:rPr>
              <a:t>     Во время движения поезда не высовывайтесь из окна, не открывайте наружные двери, не стойте на подножке. </a:t>
            </a:r>
          </a:p>
          <a:p>
            <a:r>
              <a:rPr lang="ru-RU" sz="2400" dirty="0">
                <a:latin typeface="Calibri" pitchFamily="34" charset="0"/>
              </a:rPr>
              <a:t>     Выходя из вагона на остановках, не отходите далеко от поезда. </a:t>
            </a:r>
          </a:p>
          <a:p>
            <a:r>
              <a:rPr lang="ru-RU" sz="2400" dirty="0">
                <a:latin typeface="Calibri" pitchFamily="34" charset="0"/>
              </a:rPr>
              <a:t>Не трогайте без надобности стоп-кран.</a:t>
            </a:r>
          </a:p>
        </p:txBody>
      </p:sp>
      <p:pic>
        <p:nvPicPr>
          <p:cNvPr id="26629" name="Рисунок 7" descr="img7875_130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775" y="3357563"/>
            <a:ext cx="2469713" cy="346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86535"/>
            <a:ext cx="2395145" cy="34648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655864" cy="2741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285750" y="785813"/>
            <a:ext cx="8858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Во время пожара. </a:t>
            </a:r>
          </a:p>
          <a:p>
            <a:r>
              <a:rPr lang="ru-RU" sz="2400" b="1" i="1">
                <a:latin typeface="Calibri" pitchFamily="34" charset="0"/>
              </a:rPr>
              <a:t>     </a:t>
            </a:r>
            <a:r>
              <a:rPr lang="ru-RU" sz="2400">
                <a:latin typeface="Calibri" pitchFamily="34" charset="0"/>
              </a:rPr>
              <a:t>В случае возникновения пожара необходимо немедленно сообщить об этом проводнику. </a:t>
            </a:r>
          </a:p>
          <a:p>
            <a:r>
              <a:rPr lang="ru-RU" sz="2400">
                <a:latin typeface="Calibri" pitchFamily="34" charset="0"/>
              </a:rPr>
              <a:t>     При не возможности потушить пожар и связаться с начальником поезда или машинистом необходимо остановить поезд с помощью стоп-крана и попытаться выйти из вагона через двери или окна (нельзя выпрыгивать из вагона движущегося поезда или пытаться выбраться на крышу).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6107"/>
            <a:ext cx="4602088" cy="307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285750" y="785813"/>
            <a:ext cx="8858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Во время пожара. </a:t>
            </a:r>
          </a:p>
          <a:p>
            <a:r>
              <a:rPr lang="ru-RU" sz="2400" b="1" i="1">
                <a:latin typeface="Calibri" pitchFamily="34" charset="0"/>
              </a:rPr>
              <a:t>     </a:t>
            </a:r>
            <a:r>
              <a:rPr lang="ru-RU" sz="2400">
                <a:latin typeface="Calibri" pitchFamily="34" charset="0"/>
              </a:rPr>
              <a:t>Если горящий поезд продолжает движение, а пожар возник в передних вагонах, следует перейти в вагоны поезда, где пожара нет, плотно закрывая за собой двери (двигайтесь пригнувшись, дышите через мокрую ткань).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08" y="2908300"/>
            <a:ext cx="5334652" cy="354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поезде</a:t>
            </a:r>
          </a:p>
        </p:txBody>
      </p:sp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3929063" y="500063"/>
            <a:ext cx="5214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В случае аварии</a:t>
            </a:r>
            <a:r>
              <a:rPr lang="ru-RU" sz="2400" i="1" dirty="0">
                <a:latin typeface="Calibri" pitchFamily="34" charset="0"/>
              </a:rPr>
              <a:t>. </a:t>
            </a:r>
          </a:p>
          <a:p>
            <a:r>
              <a:rPr lang="ru-RU" sz="2400" i="1" dirty="0">
                <a:latin typeface="Calibri" pitchFamily="34" charset="0"/>
              </a:rPr>
              <a:t>     </a:t>
            </a:r>
            <a:r>
              <a:rPr lang="ru-RU" sz="2400" dirty="0">
                <a:latin typeface="Calibri" pitchFamily="34" charset="0"/>
              </a:rPr>
              <a:t>Во время толчка (удара) постарайтесь ухватиться руками за неподвижные части вагона или сгруппируйтесь и прикройте голову руками во избежание травм.</a:t>
            </a:r>
          </a:p>
          <a:p>
            <a:r>
              <a:rPr lang="ru-RU" sz="2400" dirty="0">
                <a:latin typeface="Calibri" pitchFamily="34" charset="0"/>
              </a:rPr>
              <a:t>     Если в случае аварии вагон начал опрокидываться, ухватитесь за выступы полок и другие неподвижные части вагона, закройте глаза, упритесь ногами в стену. После того как вагон обретет устойчивость, осмотритесь и наметьте путь выхода из него. Если дверь заклинило, выбирайтесь через окна.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32954"/>
            <a:ext cx="3707955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50" y="10953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55663"/>
            <a:ext cx="8858250" cy="4838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 Какими должны быть действия пассажира </a:t>
            </a:r>
            <a:b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легкового автомобиля при столкновении со </a:t>
            </a:r>
            <a:b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встречной машиной? </a:t>
            </a:r>
          </a:p>
          <a:p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2. Опишите действия пассажира легкового автомобиля, если</a:t>
            </a:r>
            <a:b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автомобиль загорелся.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3. Перечислите меры безопасности пассажира, следующего</a:t>
            </a:r>
            <a:b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железнодорожным транспортом, при посадке в вагон и в пути</a:t>
            </a:r>
            <a:b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следования. </a:t>
            </a:r>
          </a:p>
          <a:p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4. Сделайте подборку рекомендаций из учебника и других</a:t>
            </a:r>
            <a:b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источников по обеспечению безопасного проезда по железной</a:t>
            </a:r>
            <a:b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дороге.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50" y="10953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</a:t>
            </a: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4572000" y="714375"/>
            <a:ext cx="4572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Организация активного отдыха в природных условиях зачастую связана с необходимостью пользоваться различными видами транспорта (наземным, воздушным и водным). 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Количество транспортных средств в мире постоянно растет, возрастает скорость их движения, повышается их надежность и комфортабельность. </a:t>
            </a:r>
          </a:p>
        </p:txBody>
      </p:sp>
      <p:pic>
        <p:nvPicPr>
          <p:cNvPr id="14339" name="Рисунок 4" descr="pic_12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41052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4074130"/>
            <a:ext cx="4091711" cy="252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обеспечить безопасность</a:t>
            </a:r>
          </a:p>
        </p:txBody>
      </p:sp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4788024" y="1052735"/>
            <a:ext cx="40324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Однако полностью обеспечить безопасность передвижения пассажиров на любом виде транспорта невозможно. 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Аварии и катастрофы на транспорте происходили и происходят. Не стоит их перечислять, о них в последнее время часто пишут в газетах, говорят по телевидению и радио.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" y="1268760"/>
            <a:ext cx="4589792" cy="318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5"/>
          <p:cNvSpPr>
            <a:spLocks noChangeArrowheads="1"/>
          </p:cNvSpPr>
          <p:nvPr/>
        </p:nvSpPr>
        <p:spPr bwMode="auto">
          <a:xfrm>
            <a:off x="179388" y="260350"/>
            <a:ext cx="8785225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    Безопасность на всех видах транспорта обеспечивается человеком и зависит от его уровня подготовки и ответственности при использовании транспортного средства. Безопасность пассажиров обеспечивают специалисты, которые участвуют в подготовке транспортных средств, в их управлении, контролируют соблюдение правил движения. </a:t>
            </a: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    Существуют специальные службы, отвечающие за безопасность наземных, воздушных и водных транспортных средств.</a:t>
            </a:r>
          </a:p>
        </p:txBody>
      </p:sp>
      <p:pic>
        <p:nvPicPr>
          <p:cNvPr id="16386" name="Рисунок 4" descr="-1f253e43086a3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143250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dosmotr4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143250"/>
            <a:ext cx="33242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5"/>
          <p:cNvSpPr>
            <a:spLocks noChangeArrowheads="1"/>
          </p:cNvSpPr>
          <p:nvPr/>
        </p:nvSpPr>
        <p:spPr bwMode="auto">
          <a:xfrm>
            <a:off x="0" y="714375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u="sng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 тоже может повысить уровень личной безопасности.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itchFamily="34" charset="0"/>
              </a:rPr>
              <a:t>Он должен быть готов к аварийной ситуации и при необходимости максимально использовать свои возможности для сохранения жизни и здоровья. Кроме того, пассажир обязан соблюдать ряд правил безопасности при следовании определенным видом транспорта.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06403"/>
            <a:ext cx="5017286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3532386"/>
            <a:ext cx="2870361" cy="2870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5"/>
          <p:cNvSpPr>
            <a:spLocks noChangeArrowheads="1"/>
          </p:cNvSpPr>
          <p:nvPr/>
        </p:nvSpPr>
        <p:spPr bwMode="auto">
          <a:xfrm>
            <a:off x="0" y="7143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В настоящее время специалистами в области безопасности разработаны различные рекомендации по безопасному поведению пассажира в пути. </a:t>
            </a:r>
          </a:p>
          <a:p>
            <a:r>
              <a:rPr lang="ru-RU" sz="2400">
                <a:latin typeface="Calibri" pitchFamily="34" charset="0"/>
              </a:rPr>
              <a:t>     Рассмотрим некоторые ситуации, которые могут возникнуть при поездке на автомобиле и в поезде.</a:t>
            </a:r>
          </a:p>
        </p:txBody>
      </p:sp>
      <p:pic>
        <p:nvPicPr>
          <p:cNvPr id="7" name="Рисунок 6" descr="mosp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3000375"/>
            <a:ext cx="3562350" cy="23812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Рисунок 7" descr="rai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75" y="3000375"/>
            <a:ext cx="5210175" cy="238125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автомобиле</a:t>
            </a:r>
          </a:p>
        </p:txBody>
      </p:sp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4500563" y="714375"/>
            <a:ext cx="4643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latin typeface="Calibri" pitchFamily="34" charset="0"/>
              </a:rPr>
              <a:t> Вы едете с родителями на личной автомашине за город. Перед началом движения обязательно </a:t>
            </a:r>
            <a:r>
              <a:rPr lang="ru-RU" sz="2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пристегнитесь ремнями безопасности</a:t>
            </a:r>
            <a:r>
              <a:rPr lang="ru-RU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</a:t>
            </a:r>
            <a:r>
              <a:rPr lang="ru-RU" sz="2400">
                <a:latin typeface="Calibri" pitchFamily="34" charset="0"/>
              </a:rPr>
              <a:t> накидывание ремня лишь для вида (без необходимого натяжения) при аварии станет причиной дополнительных травм.</a:t>
            </a:r>
          </a:p>
        </p:txBody>
      </p:sp>
      <p:pic>
        <p:nvPicPr>
          <p:cNvPr id="19459" name="Рисунок 6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36718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при возможном столкновении</a:t>
            </a:r>
          </a:p>
        </p:txBody>
      </p:sp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285750" y="4221163"/>
            <a:ext cx="8858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latin typeface="Calibri" pitchFamily="34" charset="0"/>
              </a:rPr>
              <a:t>     </a:t>
            </a:r>
            <a:r>
              <a:rPr lang="ru-RU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Сильно напрягите все тело (мышцы), втяните голову в плечи. Расслабляться нельзя до полной остановки автомобиля. </a:t>
            </a:r>
          </a:p>
          <a:p>
            <a:pPr>
              <a:defRPr/>
            </a:pPr>
            <a:r>
              <a:rPr lang="ru-RU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Не покидайте автомобиль до его полной остановки.</a:t>
            </a:r>
          </a:p>
          <a:p>
            <a:pPr>
              <a:defRPr/>
            </a:pPr>
            <a:r>
              <a:rPr lang="ru-RU" sz="240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ru-RU" sz="2400">
                <a:solidFill>
                  <a:schemeClr val="folHlink"/>
                </a:solidFill>
                <a:latin typeface="Calibri" pitchFamily="34" charset="0"/>
              </a:rPr>
              <a:t>Нельзя выпрыгивать из автомобиля при его столкновении, переворачивании. Шансов уцелеть больше, если находиться внутри.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250825" y="350043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latin typeface="Calibri" pitchFamily="34" charset="0"/>
              </a:rPr>
              <a:t>Позы пассажиров при неизбежном и возможном столкновении.</a:t>
            </a:r>
          </a:p>
        </p:txBody>
      </p:sp>
      <p:pic>
        <p:nvPicPr>
          <p:cNvPr id="20484" name="Рисунок 10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2743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642938"/>
            <a:ext cx="3067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350" y="10953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автомобиль переворачивается</a:t>
            </a:r>
          </a:p>
        </p:txBody>
      </p:sp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285750" y="785813"/>
            <a:ext cx="885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Падайте на соседнее сиденье (если не пристегнуты ремнями), покрепче схватитесь за него и уткнитесь в него лицом.</a:t>
            </a:r>
          </a:p>
        </p:txBody>
      </p:sp>
      <p:pic>
        <p:nvPicPr>
          <p:cNvPr id="7" name="Рисунок 6" descr="268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3100"/>
            <a:ext cx="4276725" cy="28575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3100"/>
            <a:ext cx="4325128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682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svg</dc:creator>
  <cp:lastModifiedBy>Your User Name</cp:lastModifiedBy>
  <cp:revision>34</cp:revision>
  <dcterms:created xsi:type="dcterms:W3CDTF">2011-04-16T22:55:41Z</dcterms:created>
  <dcterms:modified xsi:type="dcterms:W3CDTF">2016-12-29T07:33:03Z</dcterms:modified>
</cp:coreProperties>
</file>