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Стили литературного языка.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857232"/>
            <a:ext cx="8696611" cy="56938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Статья 31. Равенство супругов в семье.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Каждый из супругов свободен</a:t>
            </a:r>
          </a:p>
          <a:p>
            <a:pPr marL="342900" indent="-342900"/>
            <a:r>
              <a:rPr lang="ru-RU" sz="2800" dirty="0" smtClean="0"/>
              <a:t> в выборе рода занятий, профессии,</a:t>
            </a:r>
          </a:p>
          <a:p>
            <a:pPr marL="342900" indent="-342900"/>
            <a:r>
              <a:rPr lang="ru-RU" sz="2800" dirty="0" smtClean="0"/>
              <a:t> мест пребывания и жительства. </a:t>
            </a:r>
          </a:p>
          <a:p>
            <a:pPr marL="342900" indent="-342900"/>
            <a:r>
              <a:rPr lang="ru-RU" sz="2800" dirty="0" smtClean="0"/>
              <a:t>2. Вопросы материнства, отцовства, воспитания, </a:t>
            </a:r>
          </a:p>
          <a:p>
            <a:pPr marL="342900" indent="-342900"/>
            <a:r>
              <a:rPr lang="ru-RU" sz="2800" dirty="0" smtClean="0"/>
              <a:t>образования детей и другие вопросы</a:t>
            </a:r>
          </a:p>
          <a:p>
            <a:pPr marL="342900" indent="-342900"/>
            <a:r>
              <a:rPr lang="ru-RU" sz="2800" dirty="0" smtClean="0"/>
              <a:t> жизни семьи решаются супругами совместно, </a:t>
            </a:r>
          </a:p>
          <a:p>
            <a:pPr marL="342900" indent="-342900"/>
            <a:r>
              <a:rPr lang="ru-RU" sz="2800" dirty="0" smtClean="0"/>
              <a:t>исходя из принципа равенства супругов.</a:t>
            </a:r>
          </a:p>
          <a:p>
            <a:pPr marL="342900" indent="-342900"/>
            <a:r>
              <a:rPr lang="ru-RU" sz="2800" dirty="0" smtClean="0"/>
              <a:t>3. Супруги обязаны строить свои отношения </a:t>
            </a:r>
          </a:p>
          <a:p>
            <a:pPr marL="342900" indent="-342900"/>
            <a:r>
              <a:rPr lang="ru-RU" sz="2800" dirty="0" smtClean="0"/>
              <a:t>в семье на основе взаимоуважения</a:t>
            </a:r>
          </a:p>
          <a:p>
            <a:pPr marL="342900" indent="-342900"/>
            <a:r>
              <a:rPr lang="ru-RU" sz="2800" dirty="0" smtClean="0"/>
              <a:t> и взаимопомощи, содействовать благополучию</a:t>
            </a:r>
          </a:p>
          <a:p>
            <a:pPr marL="342900" indent="-342900"/>
            <a:r>
              <a:rPr lang="ru-RU" sz="2800" dirty="0" smtClean="0"/>
              <a:t>и укреплению семьи, заботиться о благосостоянии</a:t>
            </a:r>
          </a:p>
          <a:p>
            <a:pPr marL="342900" indent="-342900"/>
            <a:r>
              <a:rPr lang="ru-RU" sz="2800" dirty="0" smtClean="0"/>
              <a:t> и развитии своих детей.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28604"/>
            <a:ext cx="8382000" cy="2071702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обоих документах говорится о взаимоотношениях мужа и жены, об отношении родителей к детям.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571744"/>
            <a:ext cx="4041648" cy="457200"/>
          </a:xfrm>
        </p:spPr>
        <p:txBody>
          <a:bodyPr/>
          <a:lstStyle/>
          <a:p>
            <a:r>
              <a:rPr lang="ru-RU" dirty="0" smtClean="0"/>
              <a:t>«Домострой»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81000" y="3071809"/>
            <a:ext cx="3976686" cy="2214579"/>
          </a:xfrm>
        </p:spPr>
        <p:txBody>
          <a:bodyPr/>
          <a:lstStyle/>
          <a:p>
            <a:r>
              <a:rPr lang="ru-RU" dirty="0" err="1" smtClean="0"/>
              <a:t>Сильвестр</a:t>
            </a:r>
            <a:r>
              <a:rPr lang="ru-RU" dirty="0" smtClean="0"/>
              <a:t> подробно говорит о системе наказаний жены и детей, ослушавшихся мужа, отца.</a:t>
            </a:r>
          </a:p>
          <a:p>
            <a:r>
              <a:rPr lang="ru-RU" dirty="0" smtClean="0"/>
              <a:t>Как надо и как не надо осуществлять наказание.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786314" y="2571744"/>
            <a:ext cx="4041775" cy="457200"/>
          </a:xfrm>
        </p:spPr>
        <p:txBody>
          <a:bodyPr/>
          <a:lstStyle/>
          <a:p>
            <a:r>
              <a:rPr lang="ru-RU" sz="2000" dirty="0" smtClean="0"/>
              <a:t>«Семейный  кодекс»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4876" y="3143247"/>
            <a:ext cx="4045203" cy="2286017"/>
          </a:xfrm>
        </p:spPr>
        <p:txBody>
          <a:bodyPr/>
          <a:lstStyle/>
          <a:p>
            <a:r>
              <a:rPr lang="ru-RU" dirty="0" smtClean="0"/>
              <a:t>Отношения в семье строятся на принципах равенства, свободы, взаимоуважения.</a:t>
            </a:r>
          </a:p>
          <a:p>
            <a:pPr marL="342900" indent="-342900"/>
            <a:r>
              <a:rPr lang="ru-RU" dirty="0" smtClean="0"/>
              <a:t>Рассматриваются вопросы материнства, отцовства, воспитания,  образования детей.</a:t>
            </a:r>
            <a:endParaRPr lang="ru-RU" dirty="0"/>
          </a:p>
        </p:txBody>
      </p:sp>
      <p:sp>
        <p:nvSpPr>
          <p:cNvPr id="7" name="Тройная стрелка влево/вправо/вверх 6"/>
          <p:cNvSpPr/>
          <p:nvPr/>
        </p:nvSpPr>
        <p:spPr>
          <a:xfrm rot="10800000">
            <a:off x="1285852" y="5286388"/>
            <a:ext cx="5715040" cy="714380"/>
          </a:xfrm>
          <a:prstGeom prst="leftRightUpArrow">
            <a:avLst>
              <a:gd name="adj1" fmla="val 0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85918" y="6000768"/>
            <a:ext cx="5375189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/>
              <a:t>Мы видим, какая пропасть отделяет</a:t>
            </a:r>
          </a:p>
          <a:p>
            <a:r>
              <a:rPr lang="ru-RU" sz="2000" dirty="0" smtClean="0"/>
              <a:t> современного человека от средневекового.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6000768"/>
            <a:ext cx="6143668" cy="857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 всё же оба документа написаны деловым стилем.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  <p:bldP spid="6" grpId="0" build="p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Каковы главные черты официально-делового стиля?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322584"/>
          </a:xfrm>
        </p:spPr>
        <p:txBody>
          <a:bodyPr/>
          <a:lstStyle/>
          <a:p>
            <a:r>
              <a:rPr lang="ru-RU" dirty="0" smtClean="0"/>
              <a:t>Это стиль, с помощью которого точно передаётся деловая информация.</a:t>
            </a:r>
          </a:p>
          <a:p>
            <a:r>
              <a:rPr lang="ru-RU" dirty="0" smtClean="0"/>
              <a:t>Он отличается категорической требовательностью, адресованной всем и каждому.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4572008"/>
            <a:ext cx="8001056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i="1" u="sng" dirty="0" smtClean="0"/>
              <a:t>Наблюдение.</a:t>
            </a:r>
          </a:p>
          <a:p>
            <a:r>
              <a:rPr lang="ru-RU" sz="2800" dirty="0" smtClean="0"/>
              <a:t>Как форма глаголов и употребление</a:t>
            </a:r>
          </a:p>
          <a:p>
            <a:r>
              <a:rPr lang="ru-RU" sz="2800" dirty="0" smtClean="0"/>
              <a:t> особых слов способствуют созданию</a:t>
            </a:r>
          </a:p>
          <a:p>
            <a:r>
              <a:rPr lang="ru-RU" sz="2800" dirty="0" smtClean="0"/>
              <a:t> приказного характера документа?</a:t>
            </a:r>
            <a:endParaRPr lang="ru-RU" sz="2800" dirty="0"/>
          </a:p>
        </p:txBody>
      </p:sp>
      <p:sp>
        <p:nvSpPr>
          <p:cNvPr id="10" name="Выноска 2 9"/>
          <p:cNvSpPr/>
          <p:nvPr/>
        </p:nvSpPr>
        <p:spPr>
          <a:xfrm>
            <a:off x="5357818" y="2214554"/>
            <a:ext cx="3643338" cy="2143140"/>
          </a:xfrm>
          <a:prstGeom prst="borderCallout2">
            <a:avLst>
              <a:gd name="adj1" fmla="val 18750"/>
              <a:gd name="adj2" fmla="val -368"/>
              <a:gd name="adj3" fmla="val 18750"/>
              <a:gd name="adj4" fmla="val -16667"/>
              <a:gd name="adj5" fmla="val 138501"/>
              <a:gd name="adj6" fmla="val -606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Глаголы употребляются здесь в форме инфинитива или в настоящем времени, означающем «всегда».</a:t>
            </a:r>
            <a:endParaRPr lang="ru-RU" sz="2400" dirty="0"/>
          </a:p>
        </p:txBody>
      </p:sp>
      <p:sp>
        <p:nvSpPr>
          <p:cNvPr id="11" name="Выноска 2 10"/>
          <p:cNvSpPr/>
          <p:nvPr/>
        </p:nvSpPr>
        <p:spPr>
          <a:xfrm>
            <a:off x="714348" y="2357430"/>
            <a:ext cx="4286280" cy="2071702"/>
          </a:xfrm>
          <a:prstGeom prst="borderCallout2">
            <a:avLst>
              <a:gd name="adj1" fmla="val 19275"/>
              <a:gd name="adj2" fmla="val -460"/>
              <a:gd name="adj3" fmla="val 18750"/>
              <a:gd name="adj4" fmla="val -16667"/>
              <a:gd name="adj5" fmla="val 158339"/>
              <a:gd name="adj6" fmla="val 395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Слова «обязан», «свободен» свидетельствуют о том, что это не просьба, а приказ.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785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лексики, эмоциональной окраски, построения текстов официально-делового стиля.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335985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Слова употребляются только в прямом значении, что позволяет истолковать предписание только так и не иначе.</a:t>
            </a:r>
          </a:p>
          <a:p>
            <a:r>
              <a:rPr lang="ru-RU" dirty="0" smtClean="0"/>
              <a:t>В тексте содержится только информация, и нет выражения личного отношения к ней.</a:t>
            </a:r>
          </a:p>
          <a:p>
            <a:r>
              <a:rPr lang="ru-RU" dirty="0" smtClean="0"/>
              <a:t>В документе перечисляются случаи, которые могут возникнуть, и разъясняется, как поступить в каждом из них. Поэтому текст разделяется на главы, параграфы, пункты.</a:t>
            </a:r>
          </a:p>
          <a:p>
            <a:r>
              <a:rPr lang="ru-RU" dirty="0" smtClean="0"/>
              <a:t>В современном документе нет места эмоциям, остались только факты.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Можно ли обойтись без официально-делового стиля?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608204"/>
          </a:xfrm>
        </p:spPr>
        <p:txBody>
          <a:bodyPr/>
          <a:lstStyle/>
          <a:p>
            <a:r>
              <a:rPr lang="ru-RU" dirty="0" smtClean="0"/>
              <a:t>Это язык общих правил, на которых строится жизнь. В развитом обществе без него обойтись нельзя.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Всегда ли уместно использование средств официально-делового стиля?</a:t>
            </a:r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642910" y="2285992"/>
            <a:ext cx="4071966" cy="2428892"/>
          </a:xfrm>
          <a:prstGeom prst="cloud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Мы будем строить свои взаимоотношения в семье на основе взаимоуважения и взаимопомощи.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5214942" y="2571744"/>
            <a:ext cx="3214710" cy="1612780"/>
          </a:xfrm>
          <a:prstGeom prst="cloudCallout">
            <a:avLst>
              <a:gd name="adj1" fmla="val -33023"/>
              <a:gd name="adj2" fmla="val 1016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Он зануда, сухарь и формалист.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428604"/>
            <a:ext cx="5072098" cy="138499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Неуместное употребление </a:t>
            </a:r>
          </a:p>
          <a:p>
            <a:r>
              <a:rPr lang="ru-RU" sz="2800" dirty="0" smtClean="0"/>
              <a:t>официально-делового стиля </a:t>
            </a:r>
          </a:p>
          <a:p>
            <a:r>
              <a:rPr lang="ru-RU" sz="2800" dirty="0" smtClean="0"/>
              <a:t>омертвляет  живое общение.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428868"/>
            <a:ext cx="5057795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К.И.Чуковский</a:t>
            </a:r>
          </a:p>
          <a:p>
            <a:r>
              <a:rPr lang="ru-RU" sz="2800" dirty="0" smtClean="0"/>
              <a:t> метко назвал </a:t>
            </a:r>
          </a:p>
          <a:p>
            <a:r>
              <a:rPr lang="ru-RU" sz="2800" dirty="0" smtClean="0"/>
              <a:t>неуместное применение </a:t>
            </a:r>
          </a:p>
          <a:p>
            <a:r>
              <a:rPr lang="ru-RU" sz="2800" dirty="0" smtClean="0"/>
              <a:t>официально-делового стиля </a:t>
            </a:r>
          </a:p>
          <a:p>
            <a:r>
              <a:rPr lang="ru-RU" sz="2800" dirty="0" smtClean="0"/>
              <a:t>«</a:t>
            </a:r>
            <a:r>
              <a:rPr lang="ru-RU" sz="2800" dirty="0" err="1" smtClean="0"/>
              <a:t>канцеляритом</a:t>
            </a:r>
            <a:r>
              <a:rPr lang="ru-RU" sz="2800" dirty="0" smtClean="0"/>
              <a:t>».</a:t>
            </a:r>
          </a:p>
          <a:p>
            <a:r>
              <a:rPr lang="ru-RU" sz="2800" dirty="0" smtClean="0"/>
              <a:t> (Сравните: </a:t>
            </a:r>
          </a:p>
          <a:p>
            <a:r>
              <a:rPr lang="ru-RU" sz="2800" dirty="0" smtClean="0"/>
              <a:t>«бронхит», «колит»,</a:t>
            </a:r>
          </a:p>
          <a:p>
            <a:r>
              <a:rPr lang="ru-RU" sz="2800" dirty="0" smtClean="0"/>
              <a:t> «аппендицит».)</a:t>
            </a:r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Исправьте неудачные фразы.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настоящее время мы проводим большую работу по усилению эффективности работы.</a:t>
            </a:r>
          </a:p>
          <a:p>
            <a:r>
              <a:rPr lang="ru-RU" dirty="0" smtClean="0"/>
              <a:t>Мы стали работать лучше.</a:t>
            </a:r>
          </a:p>
          <a:p>
            <a:r>
              <a:rPr lang="ru-RU" dirty="0" smtClean="0"/>
              <a:t>В силу слабости развития рынка…</a:t>
            </a:r>
          </a:p>
          <a:p>
            <a:r>
              <a:rPr lang="ru-RU" dirty="0" smtClean="0"/>
              <a:t>Из-за слабости… (Вследствие слабости…)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Научный стиль литературного языка.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857620" y="1214422"/>
            <a:ext cx="4429156" cy="150019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Сфера </a:t>
            </a:r>
          </a:p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употребления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0034" y="1928802"/>
            <a:ext cx="278608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Учебники</a:t>
            </a:r>
            <a:endParaRPr lang="ru-RU" sz="2800" dirty="0"/>
          </a:p>
        </p:txBody>
      </p:sp>
      <p:sp>
        <p:nvSpPr>
          <p:cNvPr id="6" name="Овал 5"/>
          <p:cNvSpPr/>
          <p:nvPr/>
        </p:nvSpPr>
        <p:spPr>
          <a:xfrm>
            <a:off x="5857884" y="3857628"/>
            <a:ext cx="2928958" cy="1700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Научно-популярные книги</a:t>
            </a: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1500166" y="3643314"/>
            <a:ext cx="3714776" cy="1771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Устные и письменные школьные  работы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715016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Он употребляется там,  где нужно чётко передать</a:t>
            </a:r>
          </a:p>
          <a:p>
            <a:r>
              <a:rPr lang="ru-RU" sz="2000" b="1" i="1" dirty="0" smtClean="0"/>
              <a:t> информацию о жизни, экономике, новых  научных</a:t>
            </a:r>
          </a:p>
          <a:p>
            <a:r>
              <a:rPr lang="ru-RU" sz="2000" b="1" i="1" dirty="0" smtClean="0"/>
              <a:t> достижениях и открытиях,  о развитии культуры.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Характерные особенности этого стиля.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Употребление слов-терминов.</a:t>
            </a:r>
          </a:p>
          <a:p>
            <a:r>
              <a:rPr lang="ru-RU" dirty="0" smtClean="0"/>
              <a:t>Точность лексики.</a:t>
            </a:r>
          </a:p>
          <a:p>
            <a:r>
              <a:rPr lang="ru-RU" dirty="0" smtClean="0"/>
              <a:t>Использование  слов только в одном и том же значении.</a:t>
            </a:r>
          </a:p>
          <a:p>
            <a:pPr marL="365760" lvl="8" indent="-256032">
              <a:buFont typeface="Georgia"/>
              <a:buChar char="•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Много слов с отвлечённым значением: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проблема, причина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и др.</a:t>
            </a:r>
          </a:p>
          <a:p>
            <a:r>
              <a:rPr lang="ru-RU" dirty="0" smtClean="0"/>
              <a:t>Даже конкретные предметы предстают  как обобщённые явления: </a:t>
            </a:r>
            <a:r>
              <a:rPr lang="ru-RU" i="1" dirty="0" smtClean="0"/>
              <a:t>конечности</a:t>
            </a:r>
            <a:r>
              <a:rPr lang="ru-RU" dirty="0" smtClean="0"/>
              <a:t> вместо </a:t>
            </a:r>
            <a:r>
              <a:rPr lang="ru-RU" i="1" dirty="0" smtClean="0"/>
              <a:t>руки, орган зрения </a:t>
            </a:r>
            <a:r>
              <a:rPr lang="ru-RU" dirty="0" smtClean="0"/>
              <a:t>вместо </a:t>
            </a:r>
            <a:r>
              <a:rPr lang="ru-RU" i="1" dirty="0" smtClean="0"/>
              <a:t>глаза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каких сферах человеческой деятельности употребляется литературный язык?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488" y="3857628"/>
            <a:ext cx="307183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Наука и практика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388" y="3143248"/>
            <a:ext cx="221457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Книги  и газеты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214686"/>
            <a:ext cx="192882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Документы и законы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5429264"/>
            <a:ext cx="28575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Школьное обучение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научного стиля.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Учёный не рисует словами картину, а рассуждает, доказывает.</a:t>
            </a:r>
          </a:p>
          <a:p>
            <a:r>
              <a:rPr lang="ru-RU" dirty="0" smtClean="0"/>
              <a:t>Задача – сформулировать мысль и доказать её, причём сделать это максимально логично, последовательно.</a:t>
            </a:r>
          </a:p>
          <a:p>
            <a:r>
              <a:rPr lang="ru-RU" dirty="0" smtClean="0"/>
              <a:t>Изложение должно быть объективно, но это не значит, что учёный не выражает своего отношения к тому, что исследует.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2786082"/>
          </a:xfrm>
          <a:blipFill>
            <a:blip r:embed="rId2"/>
            <a:tile tx="0" ty="0" sx="100000" sy="100000" flip="none" algn="tl"/>
          </a:blipFill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r>
              <a:rPr lang="ru-RU" dirty="0" smtClean="0"/>
              <a:t>Прочитайте отрывок из научной статьи известного исследователя творчества М.Ю. Лермонтова Д.Е.Максимова.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4286256"/>
            <a:ext cx="7967246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ru-RU" sz="3600" dirty="0" smtClean="0"/>
              <a:t>Какие особенности научного стиля  </a:t>
            </a:r>
          </a:p>
          <a:p>
            <a:r>
              <a:rPr lang="ru-RU" sz="3600" dirty="0" smtClean="0"/>
              <a:t>можно отметить в  тексте?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214" y="794802"/>
            <a:ext cx="9429184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В стихотворении «Бородино» впервые</a:t>
            </a:r>
          </a:p>
          <a:p>
            <a:r>
              <a:rPr lang="ru-RU" sz="2800" i="1" dirty="0" smtClean="0"/>
              <a:t> в русской литературе  Лермонтов сделал </a:t>
            </a:r>
          </a:p>
          <a:p>
            <a:r>
              <a:rPr lang="ru-RU" sz="2800" i="1" dirty="0" smtClean="0"/>
              <a:t>героем и двигателем истории, вершителем</a:t>
            </a:r>
          </a:p>
          <a:p>
            <a:r>
              <a:rPr lang="ru-RU" sz="2800" i="1" dirty="0" smtClean="0"/>
              <a:t> судеб России и Европы – простого человека</a:t>
            </a:r>
          </a:p>
          <a:p>
            <a:r>
              <a:rPr lang="ru-RU" sz="2800" i="1" dirty="0" smtClean="0"/>
              <a:t> и вместе с тем глазами этого человека  </a:t>
            </a:r>
          </a:p>
          <a:p>
            <a:r>
              <a:rPr lang="ru-RU" sz="2800" i="1" dirty="0" smtClean="0"/>
              <a:t>взглянул на историю …</a:t>
            </a:r>
          </a:p>
          <a:p>
            <a:r>
              <a:rPr lang="ru-RU" sz="2800" i="1" dirty="0" smtClean="0"/>
              <a:t>Лермонтов отказывается от прямого изображения </a:t>
            </a:r>
          </a:p>
          <a:p>
            <a:r>
              <a:rPr lang="ru-RU" sz="2800" i="1" dirty="0" smtClean="0"/>
              <a:t>своего  героя. Материалом для реализации образа</a:t>
            </a:r>
          </a:p>
          <a:p>
            <a:r>
              <a:rPr lang="ru-RU" sz="2800" i="1" dirty="0" smtClean="0"/>
              <a:t> поэт избирает, не только мысли старого ветерана </a:t>
            </a:r>
          </a:p>
          <a:p>
            <a:r>
              <a:rPr lang="ru-RU" sz="2800" i="1" dirty="0" smtClean="0"/>
              <a:t>в их логическом выражении и конечно уж не его </a:t>
            </a:r>
          </a:p>
          <a:p>
            <a:r>
              <a:rPr lang="ru-RU" sz="2800" i="1" dirty="0" smtClean="0"/>
              <a:t>пластический облик, а наименее «плотную» и</a:t>
            </a:r>
          </a:p>
          <a:p>
            <a:r>
              <a:rPr lang="ru-RU" sz="2800" i="1" dirty="0" smtClean="0"/>
              <a:t> наиболее «прозрачную» среду: его речевую манеру,</a:t>
            </a:r>
          </a:p>
          <a:p>
            <a:r>
              <a:rPr lang="ru-RU" sz="2800" i="1" dirty="0" smtClean="0"/>
              <a:t>  фразеологию, лексику…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33246"/>
            <a:ext cx="9121408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Язык «Бородина» отличается очень тонким и</a:t>
            </a:r>
          </a:p>
          <a:p>
            <a:r>
              <a:rPr lang="ru-RU" sz="2800" i="1" dirty="0" smtClean="0"/>
              <a:t> органическим сочетанием разговорного строя</a:t>
            </a:r>
          </a:p>
          <a:p>
            <a:r>
              <a:rPr lang="ru-RU" sz="2800" i="1" dirty="0" smtClean="0"/>
              <a:t> с лексической и фразеологической патетикой. </a:t>
            </a:r>
          </a:p>
          <a:p>
            <a:r>
              <a:rPr lang="ru-RU" sz="2800" i="1" dirty="0" smtClean="0"/>
              <a:t>Сочетание это можно обнаружить в большинстве</a:t>
            </a:r>
          </a:p>
          <a:p>
            <a:r>
              <a:rPr lang="ru-RU" sz="2800" i="1" dirty="0" smtClean="0"/>
              <a:t> строф. Начало их часто организуется</a:t>
            </a:r>
          </a:p>
          <a:p>
            <a:r>
              <a:rPr lang="ru-RU" sz="2800" i="1" dirty="0" smtClean="0"/>
              <a:t> средствами разговорного стиля, который в конце </a:t>
            </a:r>
          </a:p>
          <a:p>
            <a:r>
              <a:rPr lang="ru-RU" sz="2800" i="1" dirty="0" smtClean="0"/>
              <a:t>концов переходит в пафос, реализуемый большей</a:t>
            </a:r>
          </a:p>
          <a:p>
            <a:r>
              <a:rPr lang="ru-RU" sz="2800" i="1" dirty="0" smtClean="0"/>
              <a:t> частью «книжной речью»:</a:t>
            </a:r>
          </a:p>
          <a:p>
            <a:r>
              <a:rPr lang="ru-RU" sz="2800" i="1" dirty="0" smtClean="0"/>
              <a:t>Начало: </a:t>
            </a:r>
          </a:p>
          <a:p>
            <a:r>
              <a:rPr lang="ru-RU" sz="2800" i="1" dirty="0" smtClean="0"/>
              <a:t>Забил заряд я в пушку туго</a:t>
            </a:r>
          </a:p>
          <a:p>
            <a:r>
              <a:rPr lang="ru-RU" sz="2800" i="1" dirty="0" smtClean="0"/>
              <a:t>И думал:  угощу я друга!..</a:t>
            </a:r>
          </a:p>
          <a:p>
            <a:r>
              <a:rPr lang="ru-RU" sz="2800" i="1" dirty="0" smtClean="0"/>
              <a:t>Конец:</a:t>
            </a:r>
          </a:p>
          <a:p>
            <a:r>
              <a:rPr lang="ru-RU" sz="2800" i="1" dirty="0" smtClean="0"/>
              <a:t>Уж постоим мы головою</a:t>
            </a:r>
          </a:p>
          <a:p>
            <a:r>
              <a:rPr lang="ru-RU" sz="2800" i="1" dirty="0" smtClean="0"/>
              <a:t>За родину свою…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2000264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Что даёт нам право привести этот текст в качестве примера научного стиля?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85720" y="3071810"/>
            <a:ext cx="3714776" cy="150019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Отвлечённые слова: </a:t>
            </a:r>
          </a:p>
          <a:p>
            <a:pPr algn="ctr"/>
            <a:r>
              <a:rPr lang="ru-RU" sz="2800" i="1" dirty="0" smtClean="0"/>
              <a:t>история, изображение</a:t>
            </a:r>
            <a:endParaRPr lang="ru-RU" sz="2800" i="1" dirty="0"/>
          </a:p>
        </p:txBody>
      </p:sp>
      <p:sp>
        <p:nvSpPr>
          <p:cNvPr id="5" name="Загнутый угол 4"/>
          <p:cNvSpPr/>
          <p:nvPr/>
        </p:nvSpPr>
        <p:spPr>
          <a:xfrm>
            <a:off x="5500694" y="2143116"/>
            <a:ext cx="3429024" cy="2143140"/>
          </a:xfrm>
          <a:prstGeom prst="foldedCorne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Термины: </a:t>
            </a:r>
          </a:p>
          <a:p>
            <a:pPr algn="ctr"/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строфа, </a:t>
            </a:r>
          </a:p>
          <a:p>
            <a:pPr algn="ctr"/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разговорный стиль.</a:t>
            </a:r>
            <a:endParaRPr lang="ru-RU" sz="28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4929198"/>
            <a:ext cx="4643470" cy="1771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Довольно</a:t>
            </a:r>
          </a:p>
          <a:p>
            <a:pPr algn="ctr"/>
            <a:r>
              <a:rPr lang="ru-RU" sz="2400" dirty="0" smtClean="0"/>
              <a:t> сложный синтаксис: даже простые предложения осложнены обособленными оборотами.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86380" y="4572008"/>
            <a:ext cx="3714776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 первых двух абзацах изложена главная мысль – тезис. Дальше развёртывается аргументация.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зависимости от чего выделяются стили литературного языка?</a:t>
            </a:r>
            <a:endParaRPr lang="ru-RU" dirty="0"/>
          </a:p>
        </p:txBody>
      </p:sp>
      <p:sp>
        <p:nvSpPr>
          <p:cNvPr id="4" name="Двойная волна 3"/>
          <p:cNvSpPr/>
          <p:nvPr/>
        </p:nvSpPr>
        <p:spPr>
          <a:xfrm>
            <a:off x="2071670" y="4071942"/>
            <a:ext cx="4214842" cy="9144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Официально-деловой</a:t>
            </a:r>
            <a:endParaRPr lang="ru-RU" sz="2800" dirty="0"/>
          </a:p>
        </p:txBody>
      </p:sp>
      <p:sp>
        <p:nvSpPr>
          <p:cNvPr id="5" name="Блок-схема: документ 4"/>
          <p:cNvSpPr/>
          <p:nvPr/>
        </p:nvSpPr>
        <p:spPr>
          <a:xfrm>
            <a:off x="1214414" y="2571744"/>
            <a:ext cx="2714644" cy="111271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Научный</a:t>
            </a:r>
            <a:endParaRPr lang="ru-RU" sz="2800" dirty="0"/>
          </a:p>
        </p:txBody>
      </p:sp>
      <p:sp>
        <p:nvSpPr>
          <p:cNvPr id="7" name="Волна 6"/>
          <p:cNvSpPr/>
          <p:nvPr/>
        </p:nvSpPr>
        <p:spPr>
          <a:xfrm>
            <a:off x="5357818" y="2571744"/>
            <a:ext cx="3500462" cy="127159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Публицистический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Что такое стили </a:t>
            </a:r>
            <a: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литературного</a:t>
            </a:r>
            <a:r>
              <a:rPr lang="ru-RU" sz="3200" dirty="0" smtClean="0"/>
              <a:t> языка?</a:t>
            </a:r>
            <a:br>
              <a:rPr lang="ru-RU" sz="3200" dirty="0" smtClean="0"/>
            </a:br>
            <a:r>
              <a:rPr lang="ru-RU" sz="3200" dirty="0" smtClean="0"/>
              <a:t>Что такое стилистика?</a:t>
            </a:r>
            <a:endParaRPr lang="ru-RU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Стили литературного языка – это его разновидности, употребляемые в различных сферах жизни, выполняющие разные функции</a:t>
            </a: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Стилистика – специальная наука, которая изучает способы употребления языка в разных сферах жизни.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5984" y="500042"/>
            <a:ext cx="4825360" cy="138499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/>
              <a:t>Мы рассмотрим </a:t>
            </a:r>
          </a:p>
          <a:p>
            <a:r>
              <a:rPr lang="ru-RU" sz="2800" dirty="0" smtClean="0"/>
              <a:t>стили литературного языка</a:t>
            </a:r>
          </a:p>
          <a:p>
            <a:r>
              <a:rPr lang="ru-RU" sz="2800" dirty="0" smtClean="0"/>
              <a:t> как материал словесности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786050" y="4000504"/>
            <a:ext cx="4400564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для чего </a:t>
            </a:r>
          </a:p>
          <a:p>
            <a:r>
              <a:rPr lang="ru-RU" sz="2400" dirty="0" smtClean="0"/>
              <a:t>используются в словесности</a:t>
            </a:r>
          </a:p>
          <a:p>
            <a:r>
              <a:rPr lang="ru-RU" sz="2400" dirty="0" smtClean="0"/>
              <a:t> стили литературного языка, 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8794" y="5657671"/>
            <a:ext cx="5841664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почему их умелое применение  </a:t>
            </a:r>
          </a:p>
          <a:p>
            <a:r>
              <a:rPr lang="ru-RU" sz="2400" dirty="0" smtClean="0"/>
              <a:t>делает высказывание выразительным, </a:t>
            </a:r>
          </a:p>
          <a:p>
            <a:r>
              <a:rPr lang="ru-RU" sz="2400" dirty="0" smtClean="0"/>
              <a:t>точным.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928926" y="2214554"/>
            <a:ext cx="5081840" cy="15696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Нас будут интересовать</a:t>
            </a:r>
          </a:p>
          <a:p>
            <a:r>
              <a:rPr lang="ru-RU" sz="2400" dirty="0" smtClean="0"/>
              <a:t> не столько нормы  употребления </a:t>
            </a:r>
          </a:p>
          <a:p>
            <a:r>
              <a:rPr lang="ru-RU" sz="2400" dirty="0" smtClean="0"/>
              <a:t> литературного языка,</a:t>
            </a:r>
          </a:p>
          <a:p>
            <a:r>
              <a:rPr lang="ru-RU" sz="2400" dirty="0" smtClean="0"/>
              <a:t> сколько то, </a:t>
            </a:r>
            <a:endParaRPr lang="ru-RU" sz="2400" dirty="0"/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357158" y="2285992"/>
            <a:ext cx="2571768" cy="3000396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7715272" y="3000372"/>
            <a:ext cx="1428728" cy="3857628"/>
          </a:xfrm>
          <a:prstGeom prst="curvedLeftArrow">
            <a:avLst>
              <a:gd name="adj1" fmla="val 16938"/>
              <a:gd name="adj2" fmla="val 46898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Официально-деловой стиль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Служит организации государственной и общественной жизни.</a:t>
            </a:r>
          </a:p>
          <a:p>
            <a:r>
              <a:rPr lang="ru-RU" dirty="0" smtClean="0"/>
              <a:t>Стиль законов, указов, заявлений, документов и прочих официальных бумаг.</a:t>
            </a:r>
          </a:p>
          <a:p>
            <a:r>
              <a:rPr lang="ru-RU" dirty="0" smtClean="0"/>
              <a:t>Тексты составляются по определённым правилам, которые помогают легко их понимать.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Документы – источник наших знаний об истории.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Прочитайте отрывок из  «Книги, глаголемой Домострой», составленной московским священником </a:t>
            </a:r>
            <a:r>
              <a:rPr lang="ru-RU" dirty="0" err="1" smtClean="0"/>
              <a:t>Сильвестром</a:t>
            </a:r>
            <a:r>
              <a:rPr lang="ru-RU" dirty="0" smtClean="0"/>
              <a:t> . </a:t>
            </a:r>
          </a:p>
          <a:p>
            <a:r>
              <a:rPr lang="ru-RU" dirty="0" smtClean="0"/>
              <a:t>Какую информацию  вы получили, познакомившись с отрывком документа?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71480"/>
            <a:ext cx="9144000" cy="63709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 мужу на жену не </a:t>
            </a:r>
            <a:r>
              <a:rPr lang="ru-RU" sz="2400" dirty="0" err="1" smtClean="0"/>
              <a:t>гневатися</a:t>
            </a:r>
            <a:r>
              <a:rPr lang="ru-RU" sz="2400" dirty="0" smtClean="0"/>
              <a:t>, а жене на мужа: </a:t>
            </a:r>
            <a:r>
              <a:rPr lang="ru-RU" sz="2400" dirty="0" err="1" smtClean="0"/>
              <a:t>всегды</a:t>
            </a:r>
            <a:r>
              <a:rPr lang="ru-RU" sz="2400" dirty="0" smtClean="0"/>
              <a:t> </a:t>
            </a:r>
            <a:r>
              <a:rPr lang="ru-RU" sz="2400" dirty="0" err="1" smtClean="0"/>
              <a:t>жити</a:t>
            </a:r>
            <a:r>
              <a:rPr lang="ru-RU" sz="2400" dirty="0" smtClean="0"/>
              <a:t> в любви и в чистосердечии…</a:t>
            </a:r>
          </a:p>
          <a:p>
            <a:r>
              <a:rPr lang="ru-RU" sz="2400" dirty="0" smtClean="0"/>
              <a:t>А </a:t>
            </a:r>
            <a:r>
              <a:rPr lang="ru-RU" sz="2400" dirty="0" err="1" smtClean="0"/>
              <a:t>толко</a:t>
            </a:r>
            <a:r>
              <a:rPr lang="ru-RU" sz="2400" dirty="0" smtClean="0"/>
              <a:t> жены, или сына, или дщери слово не имеет (не берёт), не слушает, и не внимает, и не </a:t>
            </a:r>
            <a:r>
              <a:rPr lang="ru-RU" sz="2400" dirty="0" err="1" smtClean="0"/>
              <a:t>боитца</a:t>
            </a:r>
            <a:r>
              <a:rPr lang="ru-RU" sz="2400" dirty="0" smtClean="0"/>
              <a:t>, и не творит того, как муж, или отец, или </a:t>
            </a:r>
            <a:r>
              <a:rPr lang="ru-RU" sz="2400" dirty="0" err="1" smtClean="0"/>
              <a:t>мати</a:t>
            </a:r>
            <a:r>
              <a:rPr lang="ru-RU" sz="2400" dirty="0" smtClean="0"/>
              <a:t> учат,</a:t>
            </a:r>
          </a:p>
          <a:p>
            <a:r>
              <a:rPr lang="ru-RU" sz="2400" dirty="0" smtClean="0"/>
              <a:t> - </a:t>
            </a:r>
            <a:r>
              <a:rPr lang="ru-RU" sz="2400" dirty="0" err="1" smtClean="0"/>
              <a:t>ино</a:t>
            </a:r>
            <a:r>
              <a:rPr lang="ru-RU" sz="2400" dirty="0" smtClean="0"/>
              <a:t> (то, так) плетью  постегать,  по вине смотря; а побить не перед </a:t>
            </a:r>
            <a:r>
              <a:rPr lang="ru-RU" sz="2400" dirty="0" err="1" smtClean="0"/>
              <a:t>людми</a:t>
            </a:r>
            <a:r>
              <a:rPr lang="ru-RU" sz="2400" dirty="0" smtClean="0"/>
              <a:t>, на </a:t>
            </a:r>
            <a:r>
              <a:rPr lang="ru-RU" sz="2400" dirty="0" err="1" smtClean="0"/>
              <a:t>едине</a:t>
            </a:r>
            <a:r>
              <a:rPr lang="ru-RU" sz="2400" dirty="0" smtClean="0"/>
              <a:t>: </a:t>
            </a:r>
          </a:p>
          <a:p>
            <a:r>
              <a:rPr lang="ru-RU" sz="2400" dirty="0" err="1" smtClean="0"/>
              <a:t>поучити</a:t>
            </a:r>
            <a:r>
              <a:rPr lang="ru-RU" sz="2400" dirty="0" smtClean="0"/>
              <a:t> да </a:t>
            </a:r>
            <a:r>
              <a:rPr lang="ru-RU" sz="2400" dirty="0" err="1" smtClean="0"/>
              <a:t>примолвити</a:t>
            </a:r>
            <a:r>
              <a:rPr lang="ru-RU" sz="2400" dirty="0" smtClean="0"/>
              <a:t> и </a:t>
            </a:r>
            <a:r>
              <a:rPr lang="ru-RU" sz="2400" dirty="0" err="1" smtClean="0"/>
              <a:t>пожаловати</a:t>
            </a:r>
            <a:r>
              <a:rPr lang="ru-RU" sz="2400" dirty="0" smtClean="0"/>
              <a:t>… А про </a:t>
            </a:r>
            <a:r>
              <a:rPr lang="ru-RU" sz="2400" dirty="0" err="1" smtClean="0"/>
              <a:t>всяку</a:t>
            </a:r>
            <a:r>
              <a:rPr lang="ru-RU" sz="2400" dirty="0" smtClean="0"/>
              <a:t> вину по уху, ни по виденью (по глазам) не </a:t>
            </a:r>
            <a:r>
              <a:rPr lang="ru-RU" sz="2400" dirty="0" err="1" smtClean="0"/>
              <a:t>бити</a:t>
            </a:r>
            <a:r>
              <a:rPr lang="ru-RU" sz="2400" dirty="0" smtClean="0"/>
              <a:t>;  ни под сердце кулаком, ни пинком,</a:t>
            </a:r>
          </a:p>
          <a:p>
            <a:r>
              <a:rPr lang="ru-RU" sz="2400" dirty="0" smtClean="0"/>
              <a:t> ни посохом не колоть, ни каким железным или деревянным не бить… А плетью с наказанием бережно </a:t>
            </a:r>
            <a:r>
              <a:rPr lang="ru-RU" sz="2400" dirty="0" err="1" smtClean="0"/>
              <a:t>бити</a:t>
            </a:r>
            <a:r>
              <a:rPr lang="ru-RU" sz="2400" dirty="0" smtClean="0"/>
              <a:t>: и разумно и </a:t>
            </a:r>
            <a:r>
              <a:rPr lang="ru-RU" sz="2400" dirty="0" err="1" smtClean="0"/>
              <a:t>болно</a:t>
            </a:r>
            <a:r>
              <a:rPr lang="ru-RU" sz="2400" dirty="0" smtClean="0"/>
              <a:t>, </a:t>
            </a:r>
            <a:r>
              <a:rPr lang="ru-RU" sz="2400" dirty="0" err="1" smtClean="0"/>
              <a:t>и</a:t>
            </a:r>
            <a:r>
              <a:rPr lang="ru-RU" sz="2400" dirty="0" smtClean="0"/>
              <a:t> страшно и здорово. А </a:t>
            </a:r>
            <a:r>
              <a:rPr lang="ru-RU" sz="2400" dirty="0" err="1" smtClean="0"/>
              <a:t>толко</a:t>
            </a:r>
            <a:r>
              <a:rPr lang="ru-RU" sz="2400" dirty="0" smtClean="0"/>
              <a:t> великая вина и </a:t>
            </a:r>
            <a:r>
              <a:rPr lang="ru-RU" sz="2400" dirty="0" err="1" smtClean="0"/>
              <a:t>кручиновата</a:t>
            </a:r>
            <a:endParaRPr lang="ru-RU" sz="2400" dirty="0" smtClean="0"/>
          </a:p>
          <a:p>
            <a:r>
              <a:rPr lang="ru-RU" sz="2400" dirty="0" smtClean="0"/>
              <a:t> (принесшая горе) дело и за великое и за страшное ослушание и небрежение – </a:t>
            </a:r>
            <a:r>
              <a:rPr lang="ru-RU" sz="2400" dirty="0" err="1" smtClean="0"/>
              <a:t>ино</a:t>
            </a:r>
            <a:r>
              <a:rPr lang="ru-RU" sz="2400" dirty="0" smtClean="0"/>
              <a:t>, </a:t>
            </a:r>
            <a:r>
              <a:rPr lang="ru-RU" sz="2400" dirty="0" err="1" smtClean="0"/>
              <a:t>соймя</a:t>
            </a:r>
            <a:r>
              <a:rPr lang="ru-RU" sz="2400" dirty="0" smtClean="0"/>
              <a:t> рубашку, плёткою вежливенько побить…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714496"/>
          </a:xfrm>
          <a:solidFill>
            <a:schemeClr val="accent6">
              <a:lumMod val="20000"/>
              <a:lumOff val="80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>Какой документ определяет семейные отношения в современном обществе?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286124"/>
            <a:ext cx="8229600" cy="1500198"/>
          </a:xfr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dirty="0" smtClean="0"/>
              <a:t>«Семейный кодекс Российской Федерации» - закон, принятый Государственной Думой в 1995 году.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10" y="5143512"/>
            <a:ext cx="7286676" cy="1571612"/>
          </a:xfrm>
          <a:prstGeom prst="roundRect">
            <a:avLst/>
          </a:prstGeom>
          <a:solidFill>
            <a:schemeClr val="accent2">
              <a:lumMod val="75000"/>
            </a:schemeClr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2400" dirty="0" smtClean="0"/>
              <a:t>Прочитайте  статью 31  гл. 6 «Личные права и обязанности супругов».</a:t>
            </a:r>
          </a:p>
          <a:p>
            <a:pPr algn="ctr"/>
            <a:r>
              <a:rPr lang="ru-RU" sz="2400" dirty="0" smtClean="0"/>
              <a:t>Сравните два фрагмента  документов   ( «Домостроя»   и  «Семейного кодекса»).</a:t>
            </a: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217</TotalTime>
  <Words>1246</Words>
  <PresentationFormat>Экран (4:3)</PresentationFormat>
  <Paragraphs>162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Городская</vt:lpstr>
      <vt:lpstr>Стили литературного языка.</vt:lpstr>
      <vt:lpstr>В каких сферах человеческой деятельности употребляется литературный язык?</vt:lpstr>
      <vt:lpstr>В зависимости от чего выделяются стили литературного языка?</vt:lpstr>
      <vt:lpstr>Что такое стили литературного языка? Что такое стилистика?</vt:lpstr>
      <vt:lpstr>Слайд 5</vt:lpstr>
      <vt:lpstr>Официально-деловой стиль</vt:lpstr>
      <vt:lpstr>Документы – источник наших знаний об истории.</vt:lpstr>
      <vt:lpstr>Слайд 8</vt:lpstr>
      <vt:lpstr>Какой документ определяет семейные отношения в современном обществе?</vt:lpstr>
      <vt:lpstr>Слайд 10</vt:lpstr>
      <vt:lpstr> В обоих документах говорится о взаимоотношениях мужа и жены, об отношении родителей к детям.</vt:lpstr>
      <vt:lpstr>Каковы главные черты официально-делового стиля?</vt:lpstr>
      <vt:lpstr>Особенности лексики, эмоциональной окраски, построения текстов официально-делового стиля.</vt:lpstr>
      <vt:lpstr>Можно ли обойтись без официально-делового стиля?</vt:lpstr>
      <vt:lpstr>Всегда ли уместно использование средств официально-делового стиля?</vt:lpstr>
      <vt:lpstr>Слайд 16</vt:lpstr>
      <vt:lpstr>Исправьте неудачные фразы.</vt:lpstr>
      <vt:lpstr>Научный стиль литературного языка.</vt:lpstr>
      <vt:lpstr>Характерные особенности этого стиля.</vt:lpstr>
      <vt:lpstr>Задача научного стиля.</vt:lpstr>
      <vt:lpstr>Прочитайте отрывок из научной статьи известного исследователя творчества М.Ю. Лермонтова Д.Е.Максимова.</vt:lpstr>
      <vt:lpstr>Слайд 22</vt:lpstr>
      <vt:lpstr>Слайд 23</vt:lpstr>
      <vt:lpstr>Что даёт нам право привести этот текст в качестве примера научного стиля?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Стили литературного языка.</dc:title>
  <cp:lastModifiedBy>user</cp:lastModifiedBy>
  <cp:revision>23</cp:revision>
  <dcterms:modified xsi:type="dcterms:W3CDTF">2011-10-11T02:12:03Z</dcterms:modified>
</cp:coreProperties>
</file>