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3" r:id="rId2"/>
    <p:sldId id="264" r:id="rId3"/>
    <p:sldId id="266" r:id="rId4"/>
    <p:sldId id="283" r:id="rId5"/>
    <p:sldId id="277" r:id="rId6"/>
    <p:sldId id="288" r:id="rId7"/>
    <p:sldId id="300" r:id="rId8"/>
    <p:sldId id="286" r:id="rId9"/>
    <p:sldId id="291" r:id="rId10"/>
    <p:sldId id="282" r:id="rId11"/>
    <p:sldId id="292" r:id="rId12"/>
    <p:sldId id="294" r:id="rId13"/>
    <p:sldId id="293" r:id="rId14"/>
    <p:sldId id="296" r:id="rId15"/>
    <p:sldId id="265" r:id="rId16"/>
    <p:sldId id="302" r:id="rId17"/>
    <p:sldId id="299" r:id="rId18"/>
    <p:sldId id="280" r:id="rId19"/>
    <p:sldId id="30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187"/>
    <a:srgbClr val="FFD9D9"/>
    <a:srgbClr val="FFC9C9"/>
    <a:srgbClr val="FFFFE7"/>
    <a:srgbClr val="FFFFCC"/>
    <a:srgbClr val="FFC1C1"/>
    <a:srgbClr val="088B92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6377" autoAdjust="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1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D6931-366B-4D40-A663-88351B045754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5B2E11-1747-470A-AE45-0F78C8D09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5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811FBF-D879-40C9-BDF6-FF31861090BC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6EFFF-A795-42D1-9C6E-8F6348007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3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99ABB-5556-4528-A755-0562EAF4CB4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E36654-F856-4563-AE8B-C696FABFB5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751520-E90C-4ADD-BF92-2AF20E13CC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1D4957-4D6E-4542-ADBD-AB037C04263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2073EB-FF01-4F0A-B4EA-C0D44F8140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6C06-C0E5-499E-BF4F-DC03824C49DA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7691-BA59-4081-94A0-45E4223EC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9901-F4FA-4942-9337-76B330942857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8DD-FD7C-4D5D-A92C-218B9CF62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35AF-066A-4A1E-BA49-CBFE495B8074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380E-D169-4ADD-BD0F-BE9A7E4D8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F318-E299-44E1-AA6F-03A77113602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3495-5849-41E9-9D98-1A4DFBE91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1AB5-2B3F-4A22-BEA9-5E6050E972D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5C10-7187-46A3-AFB2-3474B83BA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65A8-F3F3-4F3B-92F9-ADD2A85B792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D233-0298-4BF3-BF3C-ACF558774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A30A-A332-4296-A419-B94856545644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06F0-580B-47B2-A7F0-A9AA514B3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AD87-2F03-4648-B73A-41433B944D08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EDED-925A-4127-BCDB-F287345A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6238-824B-4877-BFB9-3ED7A2D8725F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7885-9449-4F89-AE87-234716FA3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34B3-2090-40A2-99ED-26B7D3530AD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238-5A48-42C8-8633-E1F5C1276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7292-AC63-4F3A-8D96-D4878F7FC622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DA6FF-F993-420B-B4BB-903D02052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2BA4AD-64E1-4708-AE6C-3E0EB3D1FA57}" type="datetimeFigureOut">
              <a:rPr lang="ru-RU"/>
              <a:pPr>
                <a:defRPr/>
              </a:pPr>
              <a:t>17.02.2017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929D1-0DB3-4662-9947-89645DAE9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859338" y="692150"/>
            <a:ext cx="3744912" cy="649288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6100" y="2060575"/>
            <a:ext cx="4543425" cy="3797300"/>
          </a:xfrm>
        </p:spPr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Представление практических достижений профессиональной деятельности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4320" indent="-274320" algn="ctr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Рыжова Виктора Васильевича,</a:t>
            </a:r>
          </a:p>
          <a:p>
            <a:pPr marL="274320" indent="-274320" algn="ctr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учителя технологии.</a:t>
            </a:r>
          </a:p>
          <a:p>
            <a:pPr marL="274320" indent="-274320" algn="ctr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Стаж педагогической </a:t>
            </a:r>
            <a:b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работы три года.</a:t>
            </a: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74320" indent="-274320" algn="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«Организуя учение ребенка, учитель готовит его к жизни»</a:t>
            </a:r>
            <a:endParaRPr lang="ru-RU" sz="20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74320" indent="-274320" algn="r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К.Д. Ушинский</a:t>
            </a:r>
            <a:endParaRPr lang="ru-RU" sz="20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74320" indent="-274320" algn="ctr" eaLnBrk="0" fontAlgn="auto" hangingPunc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5363" name="Рисунок 5" descr="IMG_1407.JPG"/>
          <p:cNvPicPr>
            <a:picLocks noChangeAspect="1"/>
          </p:cNvPicPr>
          <p:nvPr/>
        </p:nvPicPr>
        <p:blipFill>
          <a:blip r:embed="rId2"/>
          <a:srcRect t="14972" b="3633"/>
          <a:stretch>
            <a:fillRect/>
          </a:stretch>
        </p:blipFill>
        <p:spPr bwMode="auto">
          <a:xfrm>
            <a:off x="323850" y="3500438"/>
            <a:ext cx="44434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легкий файл без рамк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92150"/>
            <a:ext cx="33988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850" y="476250"/>
            <a:ext cx="38989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Содержимое 4"/>
          <p:cNvSpPr>
            <a:spLocks noGrp="1"/>
          </p:cNvSpPr>
          <p:nvPr>
            <p:ph sz="half" idx="2"/>
          </p:nvPr>
        </p:nvSpPr>
        <p:spPr>
          <a:xfrm>
            <a:off x="179388" y="620713"/>
            <a:ext cx="3744912" cy="2087562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mtClean="0"/>
          </a:p>
        </p:txBody>
      </p:sp>
      <p:sp>
        <p:nvSpPr>
          <p:cNvPr id="6" name="Овал 5"/>
          <p:cNvSpPr/>
          <p:nvPr/>
        </p:nvSpPr>
        <p:spPr>
          <a:xfrm>
            <a:off x="1547813" y="3716338"/>
            <a:ext cx="1655762" cy="129698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-координатор,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эксперт,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энтузиаст,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консультант,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руководитель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789040"/>
            <a:ext cx="1409036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учитель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6013" y="5084763"/>
            <a:ext cx="1511300" cy="6477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изучает индивидуальные способности учащихся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388" y="3357563"/>
            <a:ext cx="1512887" cy="7921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выявляет лидеров и нуждающихся в поддержке учителя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40200" y="2133600"/>
            <a:ext cx="1727200" cy="79057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учится анализировать, сопоставлять, обобщать, делать выводы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8888" y="2781300"/>
            <a:ext cx="1584325" cy="5762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создаёт ситуацию успеха для каждого ученика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1196975"/>
            <a:ext cx="1584325" cy="7921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</a:rPr>
              <a:t>повышает уровень коммуникабельности, работая в различных группах</a:t>
            </a:r>
            <a:r>
              <a:rPr lang="ru-RU" sz="1100" dirty="0">
                <a:latin typeface="Times New Roman" pitchFamily="18" charset="0"/>
              </a:rPr>
              <a:t>; </a:t>
            </a:r>
          </a:p>
        </p:txBody>
      </p:sp>
      <p:sp>
        <p:nvSpPr>
          <p:cNvPr id="17" name="Овал 16"/>
          <p:cNvSpPr/>
          <p:nvPr/>
        </p:nvSpPr>
        <p:spPr>
          <a:xfrm>
            <a:off x="5867400" y="1773238"/>
            <a:ext cx="1441450" cy="914400"/>
          </a:xfrm>
          <a:prstGeom prst="ellipse">
            <a:avLst/>
          </a:prstGeom>
          <a:solidFill>
            <a:srgbClr val="07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ученик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92950" y="765175"/>
            <a:ext cx="1511300" cy="6477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самостоятельно и охотно приобретает новые знания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5963" y="549275"/>
            <a:ext cx="1223962" cy="6477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развивает системное мышление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35825" y="2205038"/>
            <a:ext cx="1728788" cy="863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получает исследовательские навыки ориентироваться в потоке информации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4388" y="1484313"/>
            <a:ext cx="1728787" cy="64928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интегрирует знания из различных областей искусства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4365625"/>
            <a:ext cx="1512888" cy="6477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осуществляет индивидуальный подход к учащимся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675" y="4724400"/>
            <a:ext cx="1584325" cy="7921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инициирует и провоцирует самостоятельную активность учащихся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3438" y="2997200"/>
            <a:ext cx="1512887" cy="6477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развивает творческое воображение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5288340"/>
            <a:ext cx="792088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творчество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03848" y="3501008"/>
            <a:ext cx="412901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дружеское сотрудничество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32588" y="3141663"/>
            <a:ext cx="1223962" cy="6477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3366"/>
                </a:solidFill>
              </a:rPr>
              <a:t>оценивает ситуацию и принимает решение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5651501" y="3573462"/>
            <a:ext cx="1873250" cy="1428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7900" y="4724400"/>
            <a:ext cx="3887788" cy="100806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легче </a:t>
            </a:r>
            <a:r>
              <a:rPr lang="ru-RU" sz="1600" dirty="0" err="1">
                <a:solidFill>
                  <a:srgbClr val="002060"/>
                </a:solidFill>
              </a:rPr>
              <a:t>адаптируетсв</a:t>
            </a:r>
            <a:r>
              <a:rPr lang="ru-RU" sz="1600" dirty="0">
                <a:solidFill>
                  <a:srgbClr val="002060"/>
                </a:solidFill>
              </a:rPr>
              <a:t> дальнейшей жизни, правильно выберет будущую профессию, будет жить творческой жизнью.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26647" name="Прямоугольник 29"/>
          <p:cNvSpPr>
            <a:spLocks noChangeArrowheads="1"/>
          </p:cNvSpPr>
          <p:nvPr/>
        </p:nvSpPr>
        <p:spPr bwMode="auto">
          <a:xfrm>
            <a:off x="179388" y="981075"/>
            <a:ext cx="41767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onstantia" pitchFamily="18" charset="0"/>
              </a:rPr>
              <a:t>Метод проектов </a:t>
            </a:r>
          </a:p>
          <a:p>
            <a:r>
              <a:rPr lang="ru-RU" sz="2000">
                <a:latin typeface="Constantia" pitchFamily="18" charset="0"/>
              </a:rPr>
              <a:t>представляет собой гибкую модель организации образовательно-воспитательного процесса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Цель проектной технологии  </a:t>
            </a:r>
            <a:r>
              <a:rPr lang="ru-RU" sz="2000" dirty="0" smtClean="0"/>
              <a:t>-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   создание условий, при которых учащиеся самостоятельно приобретают знания из различных источников, используют их для решения различных познавательных задач, развивают коммуникативные и исследовательские умения.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78187"/>
                </a:solidFill>
              </a:rPr>
              <a:t>Задачи проектной деятельности</a:t>
            </a:r>
            <a:r>
              <a:rPr lang="ru-RU" sz="20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  - формировать у обучающихся систему интеллектуальных знаний, умений и навыков, которые способствуют развитию творческих способностей, инициативы и самостоятельности;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 - повышать самооценку обучающихся благодаря достижению поставленной цели и полученных результатов.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7138987" cy="620713"/>
          </a:xfrm>
        </p:spPr>
        <p:txBody>
          <a:bodyPr/>
          <a:lstStyle/>
          <a:p>
            <a:r>
              <a:rPr lang="ru-RU" sz="3200" b="1" smtClean="0"/>
              <a:t>Этапы проектной деятельности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68313" y="765175"/>
            <a:ext cx="8280400" cy="1511300"/>
          </a:xfrm>
          <a:prstGeom prst="snip2DiagRect">
            <a:avLst/>
          </a:prstGeom>
          <a:solidFill>
            <a:srgbClr val="FF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 i="1">
                <a:solidFill>
                  <a:srgbClr val="088B92"/>
                </a:solidFill>
                <a:latin typeface="Helvetica" pitchFamily="34" charset="0"/>
                <a:cs typeface="Times New Roman" pitchFamily="18" charset="0"/>
              </a:rPr>
              <a:t>1. Планирование работы над проектом </a:t>
            </a: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(этап обмена имеющимися знаниями по теме, интересами):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высказывание пожеланий и возможных путей разрешения спорных вопросов;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обсуждение возникших идей;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перечисление интересующих учащихся тем проектов;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формулирование темы проекта для класса или группы учащихся</a:t>
            </a:r>
            <a:endParaRPr lang="ru-RU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468313" y="2349500"/>
            <a:ext cx="8351837" cy="1576388"/>
          </a:xfrm>
          <a:prstGeom prst="snip2Diag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 i="1">
                <a:solidFill>
                  <a:srgbClr val="088B92"/>
                </a:solidFill>
                <a:latin typeface="Helvetica" pitchFamily="34" charset="0"/>
                <a:cs typeface="Times New Roman" pitchFamily="18" charset="0"/>
              </a:rPr>
              <a:t>2. Аналитический этап </a:t>
            </a: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(этап исследовательской работы учащихся ):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уточнение намеченной цели и задач;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поиск и сбор информации с помощью специальной литературы, средств массовой информации, сети Интернет, использование собственных знаний и опыта учащихся;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обмен информацией с другими лицами (учащимися, учителями, родителями,консультантами) 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интерпретация данных;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 сравнение полученных данных и отбор наиболее значимых.</a:t>
            </a:r>
            <a:endParaRPr lang="ru-RU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68313" y="4005263"/>
            <a:ext cx="8351837" cy="1295400"/>
          </a:xfrm>
          <a:prstGeom prst="snip2DiagRect">
            <a:avLst/>
          </a:prstGeom>
          <a:solidFill>
            <a:srgbClr val="87F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 i="1">
                <a:solidFill>
                  <a:srgbClr val="088B92"/>
                </a:solidFill>
                <a:latin typeface="Helvetica" pitchFamily="34" charset="0"/>
                <a:cs typeface="Times New Roman" pitchFamily="18" charset="0"/>
              </a:rPr>
              <a:t>3. Этап обобщения </a:t>
            </a: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(этап структурирования полученной информации и интеграции полученных знаний, умений, навыков):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систематизация полученных данных;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построение общей логической схемы выводов для подтверждения итогов (в виде рефератов, конференций, видеофильмов, мультимедийной презентации и т.д.).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95288" y="5373688"/>
            <a:ext cx="8407400" cy="136842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755650" y="5181600"/>
            <a:ext cx="73453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140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600" b="1" i="1">
                <a:solidFill>
                  <a:srgbClr val="088B92"/>
                </a:solidFill>
                <a:latin typeface="Helvetica" pitchFamily="34" charset="0"/>
                <a:cs typeface="Times New Roman" pitchFamily="18" charset="0"/>
              </a:rPr>
              <a:t>4. Презентация полученных результатов </a:t>
            </a: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(этап анализа исследовательской деятельности школьников):</a:t>
            </a:r>
            <a:endParaRPr lang="ru-RU" sz="14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осмысление полученных данных и способов достижения результата;</a:t>
            </a:r>
            <a:endParaRPr lang="ru-RU" sz="14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обсуждение и организация презентации результатов работы над проектом (на уровне школы, округа, города и т.д.).</a:t>
            </a:r>
            <a:endParaRPr lang="ru-RU" sz="140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8625" y="2357438"/>
            <a:ext cx="8353425" cy="1571625"/>
          </a:xfrm>
          <a:prstGeom prst="snip2Diag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 i="1">
                <a:solidFill>
                  <a:srgbClr val="088B92"/>
                </a:solidFill>
                <a:latin typeface="Helvetica" pitchFamily="34" charset="0"/>
                <a:cs typeface="Times New Roman" pitchFamily="18" charset="0"/>
              </a:rPr>
              <a:t>2. Аналитический этап </a:t>
            </a: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(этап исследовательской работы учащихся ):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уточнение намеченной цели и задач;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поиск и сбор информации с помощью специальной литературы, средств массовой информации, сети Интернет, использование собственных знаний и опыта учащихся;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обмен информацией с другими лицами (учащимися, учителями, родителями,консультантами) 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интерпретация данных;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 сравнение полученных данных и отбор наиболее значимых.</a:t>
            </a:r>
            <a:endParaRPr lang="ru-RU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00063" y="4000500"/>
            <a:ext cx="8353425" cy="1295400"/>
          </a:xfrm>
          <a:prstGeom prst="snip2DiagRect">
            <a:avLst/>
          </a:prstGeom>
          <a:solidFill>
            <a:srgbClr val="87F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 i="1">
                <a:solidFill>
                  <a:srgbClr val="088B92"/>
                </a:solidFill>
                <a:latin typeface="Helvetica" pitchFamily="34" charset="0"/>
                <a:cs typeface="Times New Roman" pitchFamily="18" charset="0"/>
              </a:rPr>
              <a:t>3. Этап обобщения </a:t>
            </a: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(этап структурирования полученной информации и интеграции полученных знаний, умений, навыков):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систематизация полученных данных;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4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построение общей логической схемы выводов для подтверждения итогов (в виде рефератов, конференций, видеофильмов, мультимедийной презентации и т.д.).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9750" y="765175"/>
            <a:ext cx="3816350" cy="1150938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Правила успешной проектной деятельности (для учащихся)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sz="quarter" idx="2"/>
          </p:nvPr>
        </p:nvSpPr>
        <p:spPr>
          <a:xfrm>
            <a:off x="323850" y="1700213"/>
            <a:ext cx="4173538" cy="4660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i="1" smtClean="0"/>
          </a:p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79388" y="1989138"/>
            <a:ext cx="4321175" cy="460851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команде нет лидеров. Все члены команды равны.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Команды не соревнуются.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Все члены команды должны получать удовольствие от общения друг с другом и от того, что они вместе выполняют проектное задание.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Каждый должен получать удовольствие от чувства уверенности в себе.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Все должны проявлять активность и вносить свой вклад в общее дело. Не должно быть так называемых “спящих” партнеров.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Ответственность за конечный результат несут все члены команды, выполняющие проектное задание.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Каждая группа, участвующая в проекте, получает “План действий учащихся в проекте”.</a:t>
            </a:r>
            <a:endParaRPr lang="ru-RU" dirty="0"/>
          </a:p>
        </p:txBody>
      </p:sp>
      <p:pic>
        <p:nvPicPr>
          <p:cNvPr id="30724" name="Рисунок 11" descr="труд фото Рыжов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571750"/>
            <a:ext cx="4357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:\Users\solo\Desktop\де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581525"/>
            <a:ext cx="22320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1079500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План действий учащихся в проекте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Выбор темы проекта (исследования).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Ставим цель. (Для чего я это делаю? Какого результата я хочу достичь? Записать ответы).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Если это исследование, то затем нужно выдвинуть предположение – гипотезу. (Сделай свое предположение о том, какой будет результат и почему? Записать ответы).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Выбираем метод. (Что нужно сделать, чтобы получить результат? (Записать план своих действий, время выполнения каждого шага).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Собираем данные (ставим эксперименты, собираем необходимую информацию, материал, оформляем его, сверяем свои действия по времени, которое определили для каждого шага).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Получаем результаты. (Если что-то не удалось –это тоже результат).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Анализируем результаты. (Сравниваем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полученные с данной гипотезой).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Делаем выводы. (Планируем дальнейшую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деятельность). Даем оценку действиям в группе.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Защищаем результат в коллективе. Получаем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общую оценку результатов.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1748" name="Рисунок 5" descr="труд фото Рыжов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00563"/>
            <a:ext cx="2928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Классификация проектов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78187"/>
                </a:solidFill>
              </a:rPr>
              <a:t>по доминирующей деятельности учащихся </a:t>
            </a:r>
            <a:r>
              <a:rPr lang="ru-RU" dirty="0" smtClean="0"/>
              <a:t>– практико-ориентированные, исследовательские, информационные, творческие, ролевые;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 предметно- содержательной области: </a:t>
            </a:r>
            <a:r>
              <a:rPr lang="ru-RU" dirty="0" err="1" smtClean="0"/>
              <a:t>монопроект</a:t>
            </a:r>
            <a:r>
              <a:rPr lang="ru-RU" dirty="0" smtClean="0"/>
              <a:t>( в рамках одной области знания); </a:t>
            </a:r>
            <a:r>
              <a:rPr lang="ru-RU" dirty="0" err="1" smtClean="0"/>
              <a:t>межпредметный</a:t>
            </a:r>
            <a:r>
              <a:rPr lang="ru-RU" dirty="0" smtClean="0"/>
              <a:t> проект.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78187"/>
                </a:solidFill>
              </a:rPr>
              <a:t>по продолжительности </a:t>
            </a:r>
            <a:r>
              <a:rPr lang="ru-RU" dirty="0" smtClean="0"/>
              <a:t>– мини-проекты, краткосрочные, годичные;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78187"/>
                </a:solidFill>
              </a:rPr>
              <a:t>по количеству участников </a:t>
            </a:r>
            <a:r>
              <a:rPr lang="ru-RU" dirty="0" smtClean="0"/>
              <a:t>– индивидуальные , парные и групповые;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78187"/>
                </a:solidFill>
              </a:rPr>
              <a:t>по форме продукта </a:t>
            </a:r>
            <a:r>
              <a:rPr lang="ru-RU" dirty="0" smtClean="0"/>
              <a:t>– газета, буклет, журнал, словарь, сборник сочинений, спектакль,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продукт и т.д.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По характеру контактов – </a:t>
            </a:r>
            <a:r>
              <a:rPr lang="ru-RU" dirty="0" err="1" smtClean="0"/>
              <a:t>внутришкольные</a:t>
            </a:r>
            <a:r>
              <a:rPr lang="ru-RU" dirty="0" smtClean="0"/>
              <a:t>, региональные, международные.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507413" cy="14192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/>
              <a:t>Мною опробованы разные </a:t>
            </a:r>
            <a:r>
              <a:rPr lang="ru-RU" sz="2200" b="1" u="sng" dirty="0" smtClean="0"/>
              <a:t>виды проектов </a:t>
            </a:r>
            <a:r>
              <a:rPr lang="ru-RU" sz="2200" b="1" dirty="0" smtClean="0"/>
              <a:t>по технологии и </a:t>
            </a:r>
            <a:r>
              <a:rPr lang="ru-RU" sz="2200" b="1" dirty="0" err="1" smtClean="0"/>
              <a:t>метапредметных</a:t>
            </a:r>
            <a:r>
              <a:rPr lang="ru-RU" sz="2200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2349500"/>
            <a:ext cx="2209800" cy="1439863"/>
          </a:xfrm>
          <a:prstGeom prst="round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практико-ориентированные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( учебные пособия,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инструкции, таблицы)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2420938"/>
            <a:ext cx="1728788" cy="1223962"/>
          </a:xfrm>
          <a:prstGeom prst="round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информационные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8888" y="1484313"/>
            <a:ext cx="6913562" cy="576262"/>
          </a:xfrm>
          <a:prstGeom prst="roundRect">
            <a:avLst/>
          </a:prstGeom>
          <a:solidFill>
            <a:srgbClr val="088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 доминирующей деятельности учащихся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0338" y="2349500"/>
            <a:ext cx="2159000" cy="1439863"/>
          </a:xfrm>
          <a:prstGeom prst="round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творческие (фоторепортаж,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rgbClr val="002060"/>
                </a:solidFill>
              </a:rPr>
              <a:t>коллаж,сценарий</a:t>
            </a:r>
            <a:r>
              <a:rPr lang="ru-RU" sz="1600" dirty="0">
                <a:solidFill>
                  <a:srgbClr val="002060"/>
                </a:solidFill>
              </a:rPr>
              <a:t> рекламы «антирекламы»)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5463" y="2349500"/>
            <a:ext cx="2066925" cy="1366838"/>
          </a:xfrm>
          <a:prstGeom prst="round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исследовательские (научно-исследовательские работы)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692275" y="2060575"/>
            <a:ext cx="358775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35375" y="20605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8" idx="0"/>
          </p:cNvCxnSpPr>
          <p:nvPr/>
        </p:nvCxnSpPr>
        <p:spPr>
          <a:xfrm>
            <a:off x="5867400" y="2060575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2" idx="0"/>
          </p:cNvCxnSpPr>
          <p:nvPr/>
        </p:nvCxnSpPr>
        <p:spPr>
          <a:xfrm>
            <a:off x="7451725" y="2060575"/>
            <a:ext cx="45720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258888" y="4054475"/>
            <a:ext cx="7129462" cy="574675"/>
          </a:xfrm>
          <a:prstGeom prst="roundRect">
            <a:avLst/>
          </a:prstGeom>
          <a:solidFill>
            <a:srgbClr val="078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по  предметно-содержательной деятельности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9750" y="5084763"/>
            <a:ext cx="4248150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2060"/>
                </a:solidFill>
              </a:rPr>
              <a:t>Монопроекты</a:t>
            </a:r>
            <a:endParaRPr lang="ru-RU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57750" y="5072063"/>
            <a:ext cx="3887788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2060"/>
                </a:solidFill>
              </a:rPr>
              <a:t>Метапредметные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771775" y="4652963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32588" y="4652963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1863" y="692150"/>
            <a:ext cx="2603500" cy="18081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ЗАЩИТА ПРОЕКТА «СКВОРЕЧНИК»</a:t>
            </a:r>
            <a:endParaRPr lang="ru-RU" sz="3200" dirty="0"/>
          </a:p>
        </p:txBody>
      </p:sp>
      <p:pic>
        <p:nvPicPr>
          <p:cNvPr id="36866" name="Содержимое 5" descr="IMG_14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28625"/>
            <a:ext cx="5000625" cy="3929063"/>
          </a:xfrm>
        </p:spPr>
      </p:pic>
      <p:pic>
        <p:nvPicPr>
          <p:cNvPr id="36867" name="Рисунок 6" descr="IMG_22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3"/>
            <a:ext cx="4429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847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Применяя </a:t>
            </a:r>
            <a:r>
              <a:rPr lang="ru-RU" sz="2200" b="1" dirty="0" smtClean="0"/>
              <a:t>метод проектов на уроках технологии</a:t>
            </a:r>
            <a:r>
              <a:rPr lang="ru-RU" sz="2200" dirty="0" smtClean="0"/>
              <a:t>, я стремлюсь повысить практическую, </a:t>
            </a:r>
            <a:r>
              <a:rPr lang="ru-RU" sz="2200" dirty="0" err="1" smtClean="0"/>
              <a:t>навыкообразующую</a:t>
            </a:r>
            <a:r>
              <a:rPr lang="ru-RU" sz="2200" dirty="0" smtClean="0"/>
              <a:t> направленность содержания, разнообразить </a:t>
            </a:r>
            <a:r>
              <a:rPr lang="ru-RU" sz="2200" b="1" dirty="0" smtClean="0"/>
              <a:t>формы организации учебной деятельности учащихся.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3"/>
          </a:solidFill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Приоритет отдается активным, интерактивным, игровым, лабораторным методам, исследовательской деятельности, методам творческого самовыражения.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Создание проблемно-мотивационной среды на уроке осуществляется разными формами: беседой, дискуссией, "мозговым штурмом", самостоятельной работой, организацией "круглого стола", консультацией, семинаром, лабораторной, групповой работой, ролевыми играми.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/>
              <a:t>Главным при изучении предмета «Технология»,  остается практическая </a:t>
            </a:r>
            <a:r>
              <a:rPr lang="ru-RU" sz="2800" i="1" u="sng" dirty="0" smtClean="0"/>
              <a:t>работа с выбранным учеником проектом</a:t>
            </a:r>
            <a:r>
              <a:rPr lang="ru-RU" sz="2800" i="1" dirty="0" smtClean="0"/>
              <a:t>, следовательно, проектная деятельность на уроках должна строиться на основе внимательного изучения темы проекта.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algn="ctr"/>
            <a:r>
              <a:rPr lang="ru-RU" sz="2800" smtClean="0"/>
              <a:t>Результативность профессиональной </a:t>
            </a:r>
            <a:br>
              <a:rPr lang="ru-RU" sz="2800" smtClean="0"/>
            </a:br>
            <a:r>
              <a:rPr lang="ru-RU" sz="2800" smtClean="0"/>
              <a:t>педагогической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435975" cy="49117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latin typeface="+mj-lt"/>
              </a:rPr>
              <a:t>увеличение количества школьников, вовлеченных в проектную деятельность;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latin typeface="+mj-lt"/>
              </a:rPr>
              <a:t>рост объема проектных работ;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latin typeface="+mj-lt"/>
              </a:rPr>
              <a:t>повышение качества знаний учащихся (вдумчивая работа с текстом художественного произведения, опыт работы с большим объемом информации из различных источников);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rgbClr val="C00000"/>
                </a:solidFill>
                <a:latin typeface="+mj-lt"/>
              </a:rPr>
              <a:t>Рост инициативности, самостоятельности, повышение уровня духовности и культуры???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>
                <a:latin typeface="+mj-lt"/>
              </a:rPr>
              <a:t>сформированность</a:t>
            </a:r>
            <a:r>
              <a:rPr lang="ru-RU" sz="1800" dirty="0" smtClean="0">
                <a:latin typeface="+mj-lt"/>
              </a:rPr>
              <a:t> коммуникативной компетенции: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latin typeface="+mj-lt"/>
              </a:rPr>
              <a:t>    - знание о средствах, способах, закономерностях общения;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smtClean="0">
                <a:latin typeface="+mj-lt"/>
              </a:rPr>
              <a:t>    </a:t>
            </a:r>
            <a:r>
              <a:rPr lang="ru-RU" sz="1800" dirty="0" smtClean="0">
                <a:latin typeface="+mj-lt"/>
              </a:rPr>
              <a:t>-владение средствами предупреждения и разрешения конфликтов в жизненной ситуации;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latin typeface="+mj-lt"/>
              </a:rPr>
              <a:t>    - знание психологических особенностей личности, законов и закономерностей личностного развития;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smtClean="0">
                <a:latin typeface="+mj-lt"/>
              </a:rPr>
              <a:t>    </a:t>
            </a:r>
            <a:r>
              <a:rPr lang="ru-RU" sz="1800" dirty="0" smtClean="0">
                <a:latin typeface="+mj-lt"/>
              </a:rPr>
              <a:t>- прогнозирование и оценивание последствий развития конфликтных ситуаций в быту, обществе, школе, в общении со сверстниками;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latin typeface="+mj-lt"/>
              </a:rPr>
              <a:t>     -</a:t>
            </a:r>
            <a:r>
              <a:rPr lang="ru-RU" sz="1800" dirty="0" err="1" smtClean="0">
                <a:latin typeface="+mj-lt"/>
              </a:rPr>
              <a:t>саморегуляция</a:t>
            </a:r>
            <a:r>
              <a:rPr lang="ru-RU" sz="1800" dirty="0" smtClean="0">
                <a:latin typeface="+mj-lt"/>
              </a:rPr>
              <a:t> собственного поведения в рамках норм коммуникации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endParaRPr lang="ru-RU" sz="1800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188" y="1628775"/>
            <a:ext cx="7859712" cy="3024188"/>
          </a:xfr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78187"/>
                </a:solidFill>
              </a:rPr>
              <a:t>Проектная деятельность </a:t>
            </a:r>
            <a:br>
              <a:rPr lang="ru-RU" sz="4000" b="1" dirty="0" smtClean="0">
                <a:solidFill>
                  <a:srgbClr val="078187"/>
                </a:solidFill>
              </a:rPr>
            </a:br>
            <a:r>
              <a:rPr lang="ru-RU" sz="4000" b="1" dirty="0" smtClean="0">
                <a:solidFill>
                  <a:srgbClr val="078187"/>
                </a:solidFill>
              </a:rPr>
              <a:t>как средство формирования ключевых компетенций учащихся на уроках и во внеурочной деятельности</a:t>
            </a:r>
            <a:endParaRPr lang="ru-RU" sz="4000" b="1" dirty="0">
              <a:solidFill>
                <a:srgbClr val="078187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719137"/>
          </a:xfrm>
        </p:spPr>
        <p:txBody>
          <a:bodyPr/>
          <a:lstStyle/>
          <a:p>
            <a:pPr algn="ctr"/>
            <a:r>
              <a:rPr lang="ru-RU" sz="2800" smtClean="0"/>
              <a:t>Транслируемость практических достижений профессиональной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450" y="5013325"/>
            <a:ext cx="5843588" cy="15843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1. Проект «</a:t>
            </a:r>
            <a:r>
              <a:rPr lang="ru-RU" dirty="0" err="1" smtClean="0"/>
              <a:t>Мультиурок</a:t>
            </a:r>
            <a:r>
              <a:rPr lang="ru-RU" dirty="0" smtClean="0"/>
              <a:t>» (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multiurok.ru/</a:t>
            </a:r>
            <a:r>
              <a:rPr lang="en-US" dirty="0" err="1" smtClean="0"/>
              <a:t>victorryzhov</a:t>
            </a:r>
            <a:r>
              <a:rPr lang="en-US" dirty="0" smtClean="0"/>
              <a:t>/files/)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2. Педагогический  совет школы.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3. ШМО, ГМО.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 t="8333" r="2499" b="13333"/>
          <a:stretch>
            <a:fillRect/>
          </a:stretch>
        </p:blipFill>
        <p:spPr bwMode="auto">
          <a:xfrm>
            <a:off x="827088" y="908050"/>
            <a:ext cx="6553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anchor="ctr"/>
          <a:lstStyle/>
          <a:p>
            <a:pPr algn="ctr"/>
            <a:r>
              <a:rPr lang="ru-RU" sz="3200" smtClean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    1. Сергеев И.С. Как организовывать проектную деятельность учащихся: Практическое пособие для работников общеобразовательных учреждений. – М.: АРКТИ, 2005.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    2. Полякова Т. Н. Метод проектов в школе. — М.,2011. С.4–77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    3. Соколова Ю. А. Учебный проект и возможности его реализации на уроках русского языка / Ю. А. Соколова // Русский язык в школе. — 2008. — № 3. С. 3–10. 4. </a:t>
            </a:r>
            <a:r>
              <a:rPr lang="ru-RU" dirty="0" err="1" smtClean="0">
                <a:latin typeface="+mj-lt"/>
              </a:rPr>
              <a:t>Ступницкая</a:t>
            </a:r>
            <a:r>
              <a:rPr lang="ru-RU" dirty="0" smtClean="0">
                <a:latin typeface="+mj-lt"/>
              </a:rPr>
              <a:t> М. А. Новые педагогические технологии: учимся работать над проектами: рекомендации для учащихся, учителей и родителей / М. А. </a:t>
            </a:r>
            <a:r>
              <a:rPr lang="ru-RU" dirty="0" err="1" smtClean="0">
                <a:latin typeface="+mj-lt"/>
              </a:rPr>
              <a:t>Ступницкая</a:t>
            </a:r>
            <a:r>
              <a:rPr lang="ru-RU" dirty="0" smtClean="0">
                <a:latin typeface="+mj-lt"/>
              </a:rPr>
              <a:t>; художник А. А. Селиванов. — Ярославль: Академия развития, 2008.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     с. 7- 197.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     5. Федеральный государственный образовательный стандарт основного общего образования. — М.,2011.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6. Симоненко Д. Т. Проектная деятельность на технологии // Молодой ученый. — 2015. — №2.1. — С. 28-30.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+mj-lt"/>
              </a:rPr>
              <a:t>     7. </a:t>
            </a:r>
            <a:r>
              <a:rPr lang="ru-RU" dirty="0" err="1" smtClean="0">
                <a:latin typeface="+mj-lt"/>
              </a:rPr>
              <a:t>Полат</a:t>
            </a:r>
            <a:r>
              <a:rPr lang="ru-RU" dirty="0" smtClean="0">
                <a:latin typeface="+mj-lt"/>
              </a:rPr>
              <a:t> Е.С. Метод проектов в современной школе. Методология учебного проекта. – М., 2000.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125538"/>
            <a:ext cx="8137525" cy="115093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  Необходимость </a:t>
            </a:r>
            <a:r>
              <a:rPr lang="ru-RU" b="1" dirty="0"/>
              <a:t>переосмысления подходов к организации взаимодействия с детьми, модернизации системы дидактических средств с учётом новых технических возможностей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36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5400000">
            <a:off x="4242594" y="734219"/>
            <a:ext cx="361950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059113" y="188913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ФГОС</a:t>
            </a: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1258888" y="4508500"/>
            <a:ext cx="6697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</a:t>
            </a:r>
          </a:p>
        </p:txBody>
      </p:sp>
      <p:sp>
        <p:nvSpPr>
          <p:cNvPr id="12" name="Овал 11"/>
          <p:cNvSpPr/>
          <p:nvPr/>
        </p:nvSpPr>
        <p:spPr>
          <a:xfrm rot="666160">
            <a:off x="0" y="2403475"/>
            <a:ext cx="3492500" cy="15875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Результат </a:t>
            </a:r>
            <a:r>
              <a:rPr lang="ru-RU" sz="2000" dirty="0">
                <a:solidFill>
                  <a:srgbClr val="FF0000"/>
                </a:solidFill>
              </a:rPr>
              <a:t>деятельности </a:t>
            </a:r>
            <a:r>
              <a:rPr lang="ru-RU" sz="2000" b="1" dirty="0">
                <a:solidFill>
                  <a:srgbClr val="FF0000"/>
                </a:solidFill>
              </a:rPr>
              <a:t>образовательного учреждения ???</a:t>
            </a:r>
          </a:p>
        </p:txBody>
      </p:sp>
      <p:sp>
        <p:nvSpPr>
          <p:cNvPr id="13" name="Овал 12"/>
          <p:cNvSpPr/>
          <p:nvPr/>
        </p:nvSpPr>
        <p:spPr>
          <a:xfrm rot="20887234">
            <a:off x="5724525" y="2420938"/>
            <a:ext cx="3240088" cy="158432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Портрет выпускника???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787900" y="5013325"/>
            <a:ext cx="4176713" cy="1655763"/>
          </a:xfrm>
          <a:prstGeom prst="snip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83D6E"/>
                </a:solidFill>
              </a:rPr>
              <a:t>Умение учиться </a:t>
            </a:r>
            <a:r>
              <a:rPr lang="ru-RU" dirty="0">
                <a:solidFill>
                  <a:srgbClr val="083D6E"/>
                </a:solidFill>
              </a:rPr>
              <a:t>обеспечивает готовность к непрерывному образованию, высокую социальную и профессиональную мобильность, формирование компетентностей в любой области познания</a:t>
            </a: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 flipH="1">
            <a:off x="250825" y="5013325"/>
            <a:ext cx="4105275" cy="1655763"/>
          </a:xfrm>
          <a:prstGeom prst="snip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Не система ЗУН сама по себе, а набор </a:t>
            </a:r>
            <a:r>
              <a:rPr lang="ru-RU" b="1" dirty="0">
                <a:solidFill>
                  <a:srgbClr val="002060"/>
                </a:solidFill>
              </a:rPr>
              <a:t>ключевых компетенций </a:t>
            </a:r>
            <a:r>
              <a:rPr lang="ru-RU" dirty="0">
                <a:solidFill>
                  <a:srgbClr val="002060"/>
                </a:solidFill>
              </a:rPr>
              <a:t>в интеллектуальной, гражданско-правовой, коммуникативной и иных  сферах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92500" y="3500438"/>
            <a:ext cx="2232025" cy="143192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Приоритетная цель </a:t>
            </a:r>
            <a:r>
              <a:rPr lang="ru-RU" dirty="0" err="1">
                <a:solidFill>
                  <a:srgbClr val="C00000"/>
                </a:solidFill>
              </a:rPr>
              <a:t>образования-</a:t>
            </a:r>
            <a:r>
              <a:rPr lang="ru-RU" b="1" dirty="0" err="1">
                <a:solidFill>
                  <a:srgbClr val="C00000"/>
                </a:solidFill>
              </a:rPr>
              <a:t>формирование</a:t>
            </a:r>
            <a:r>
              <a:rPr lang="ru-RU" b="1" dirty="0">
                <a:solidFill>
                  <a:srgbClr val="C00000"/>
                </a:solidFill>
              </a:rPr>
              <a:t> УУД</a:t>
            </a: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395288" y="3860800"/>
            <a:ext cx="647700" cy="10080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101013" y="3860800"/>
            <a:ext cx="730250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21" name="Рисунок 16" descr="IMG_22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989138"/>
            <a:ext cx="20875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105275" cy="530225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000" b="1" i="1" smtClean="0"/>
              <a:t>Учащиеся старших классов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smtClean="0"/>
              <a:t>недостаточно обучены формам самостоятельной деятельности;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smtClean="0"/>
              <a:t>обладают узким кругозором, у них отсутствует читательский интерес;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smtClean="0"/>
              <a:t>- не обладают навыками анализа и обобщения,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smtClean="0">
                <a:cs typeface="Times New Roman" pitchFamily="18" charset="0"/>
              </a:rPr>
              <a:t>навыками  учебного сотрудничества и коммуникации;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800" smtClean="0">
                <a:cs typeface="Times New Roman" pitchFamily="18" charset="0"/>
              </a:rPr>
              <a:t>не умеют  планировать работу индивидуально и в группе,  оценивать ситуации и принимать решения</a:t>
            </a:r>
            <a:r>
              <a:rPr lang="ru-RU" sz="1800" smtClean="0">
                <a:solidFill>
                  <a:srgbClr val="083D6E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458" name="Содержимое 5"/>
          <p:cNvSpPr>
            <a:spLocks noGrp="1"/>
          </p:cNvSpPr>
          <p:nvPr>
            <p:ph sz="half" idx="2"/>
          </p:nvPr>
        </p:nvSpPr>
        <p:spPr>
          <a:xfrm>
            <a:off x="5003800" y="1052513"/>
            <a:ext cx="3889375" cy="5329237"/>
          </a:xfrm>
          <a:solidFill>
            <a:srgbClr val="CCECFF"/>
          </a:solidFill>
        </p:spPr>
        <p:txBody>
          <a:bodyPr/>
          <a:lstStyle/>
          <a:p>
            <a:r>
              <a:rPr lang="ru-RU" sz="2000" b="1" i="1" smtClean="0"/>
              <a:t>На сегодняшнем этапе развития  нашего общества особенно ценятся:</a:t>
            </a:r>
            <a:endParaRPr lang="ru-RU" sz="2000" b="1" smtClean="0"/>
          </a:p>
          <a:p>
            <a:pPr>
              <a:buFont typeface="Wingdings 2" pitchFamily="18" charset="2"/>
              <a:buNone/>
            </a:pPr>
            <a:r>
              <a:rPr lang="ru-RU" sz="2000" smtClean="0"/>
              <a:t>-умение самостоятельно мыслить в новых неизвестных условиях;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-умения самостоятельно определять цели, план деятельности, вести исследования;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-умение работать в коллективе;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-мыслить корпоративно, адекватно оценивать себя и других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6100" y="1052513"/>
            <a:ext cx="647700" cy="53292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908050"/>
            <a:ext cx="5041900" cy="5048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КЛЮЧЕВЫЕ КОМПЕТЕНТНОСТИ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050" y="1989138"/>
            <a:ext cx="5761038" cy="201612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систематическое включение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школьника в самостоятельную познавательную деятельность, которая в процессе выполнения им особого вида учебных заданий – </a:t>
            </a:r>
            <a:r>
              <a:rPr lang="ru-RU" b="1" dirty="0">
                <a:solidFill>
                  <a:srgbClr val="C00000"/>
                </a:solidFill>
              </a:rPr>
              <a:t>проектных работ </a:t>
            </a:r>
            <a:r>
              <a:rPr lang="ru-RU" dirty="0">
                <a:solidFill>
                  <a:srgbClr val="C00000"/>
                </a:solidFill>
              </a:rPr>
              <a:t>– приобретает характер проблемно-поисковой деятельности. 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4557713" y="1412875"/>
            <a:ext cx="287337" cy="503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79388" y="4221163"/>
            <a:ext cx="4321175" cy="2376487"/>
          </a:xfrm>
          <a:prstGeom prst="snip1Rect">
            <a:avLst/>
          </a:prstGeom>
          <a:solidFill>
            <a:srgbClr val="FF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3D6E"/>
                </a:solidFill>
              </a:rPr>
              <a:t>Проектирование оказывает обучающимся практическую помощь в осознании роли знаний в жизни и обучении, когда они перестают быть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3D6E"/>
                </a:solidFill>
              </a:rPr>
              <a:t>целью, а становятся средством в подлинном образовании</a:t>
            </a:r>
            <a:r>
              <a:rPr lang="ru-RU">
                <a:solidFill>
                  <a:srgbClr val="083D6E"/>
                </a:solidFill>
              </a:rPr>
              <a:t>, овладевая </a:t>
            </a:r>
            <a:r>
              <a:rPr lang="ru-RU" dirty="0">
                <a:solidFill>
                  <a:srgbClr val="083D6E"/>
                </a:solidFill>
              </a:rPr>
              <a:t>культурой мышления.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flipH="1">
            <a:off x="4716463" y="4221163"/>
            <a:ext cx="4330700" cy="2374900"/>
          </a:xfrm>
          <a:prstGeom prst="snip1Rect">
            <a:avLst/>
          </a:prstGeom>
          <a:solidFill>
            <a:srgbClr val="FF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83D6E"/>
                </a:solidFill>
              </a:rPr>
              <a:t>При проектировании приобретается опыт творчества, то есть комбинирования и модернизации известных решений для достижения нового результата, диктуемого изменяющимися внешними условиями</a:t>
            </a:r>
          </a:p>
        </p:txBody>
      </p:sp>
      <p:sp>
        <p:nvSpPr>
          <p:cNvPr id="12" name="Стрелка вниз 11"/>
          <p:cNvSpPr/>
          <p:nvPr/>
        </p:nvSpPr>
        <p:spPr>
          <a:xfrm rot="2527138">
            <a:off x="1511300" y="3535363"/>
            <a:ext cx="363538" cy="676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8082076" flipH="1" flipV="1">
            <a:off x="7977188" y="3536950"/>
            <a:ext cx="400050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Ведущая педагогическая идея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435975" cy="43894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>
                <a:solidFill>
                  <a:srgbClr val="003366"/>
                </a:solidFill>
              </a:rPr>
              <a:t>С большим увлечением выполняется ребёнком только та деятельность, которая выбрана им самим.</a:t>
            </a:r>
          </a:p>
          <a:p>
            <a:pPr marL="0" indent="0">
              <a:buFont typeface="Wingdings 2" pitchFamily="18" charset="2"/>
              <a:buNone/>
            </a:pPr>
            <a:endParaRPr lang="ru-RU" smtClean="0">
              <a:solidFill>
                <a:srgbClr val="003366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  <a:p>
            <a:pPr marL="0" indent="0">
              <a:buFont typeface="Wingdings 2" pitchFamily="18" charset="2"/>
              <a:buNone/>
            </a:pPr>
            <a:r>
              <a:rPr lang="ru-RU" i="1" smtClean="0"/>
              <a:t>                                                     Скажи мне, и я забуду. </a:t>
            </a:r>
          </a:p>
          <a:p>
            <a:pPr marL="0" indent="0">
              <a:buFont typeface="Wingdings 2" pitchFamily="18" charset="2"/>
              <a:buNone/>
            </a:pPr>
            <a:r>
              <a:rPr lang="ru-RU" i="1" smtClean="0"/>
              <a:t>                                                     Покажи мне, и я запомню. </a:t>
            </a:r>
          </a:p>
          <a:p>
            <a:pPr marL="0" indent="0">
              <a:buFont typeface="Wingdings 2" pitchFamily="18" charset="2"/>
              <a:buNone/>
            </a:pPr>
            <a:r>
              <a:rPr lang="ru-RU" i="1" smtClean="0"/>
              <a:t>                                                     Вовлеки меня, и я научусь.</a:t>
            </a:r>
          </a:p>
          <a:p>
            <a:pPr marL="0" indent="0">
              <a:buFont typeface="Wingdings 2" pitchFamily="18" charset="2"/>
              <a:buNone/>
            </a:pPr>
            <a:r>
              <a:rPr lang="ru-RU" i="1" smtClean="0"/>
              <a:t>                                                                  </a:t>
            </a:r>
            <a:r>
              <a:rPr lang="ru-RU" sz="2000" i="1" smtClean="0"/>
              <a:t>Китайская пословица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7" name="Рисунок 5" descr="IMG_22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71813"/>
            <a:ext cx="421481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5451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78187"/>
                </a:solidFill>
              </a:rPr>
              <a:t>Для ученика проект </a:t>
            </a:r>
            <a:r>
              <a:rPr lang="ru-RU" sz="3600" dirty="0" smtClean="0"/>
              <a:t>- это возможность максимального раскрытия своего творческого потенциала. Это деятельность, которая позволяет проявить себя индивидуально или в группе, попробовать свои силы, приложить свои знания, принести пользу, показать публично достигнутый результат. Это деятельность, направленная на решение интересной проблемы, сформулированной самими учащимися. Результат этой деятельности - найденный способ решения проблемы - носит практический характер и значим для самих открывателей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545137"/>
          </a:xfrm>
          <a:solidFill>
            <a:srgbClr val="FFD9D9"/>
          </a:solidFill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>
                <a:solidFill>
                  <a:srgbClr val="078187"/>
                </a:solidFill>
              </a:rPr>
              <a:t>А для учителя учебный проект </a:t>
            </a:r>
            <a:r>
              <a:rPr lang="ru-RU" sz="3600" dirty="0" smtClean="0"/>
              <a:t>- это интегративное дидактическое средство развития, обучения и воспитания, которое позволяет вырабатывать и развивать специфические умения и навыки проектирования: </a:t>
            </a:r>
            <a:r>
              <a:rPr lang="ru-RU" sz="3600" dirty="0" err="1" smtClean="0"/>
              <a:t>проблематизация</a:t>
            </a:r>
            <a:r>
              <a:rPr lang="ru-RU" sz="3600" dirty="0" smtClean="0"/>
              <a:t>, </a:t>
            </a:r>
            <a:r>
              <a:rPr lang="ru-RU" sz="3600" dirty="0" err="1" smtClean="0"/>
              <a:t>целеполагание</a:t>
            </a:r>
            <a:r>
              <a:rPr lang="ru-RU" sz="3600" dirty="0" smtClean="0"/>
              <a:t>, планирование деятельности, рефлексия и самоанализ, презентация и </a:t>
            </a:r>
            <a:r>
              <a:rPr lang="ru-RU" sz="3600" dirty="0" err="1" smtClean="0"/>
              <a:t>самопрезентация</a:t>
            </a:r>
            <a:r>
              <a:rPr lang="ru-RU" sz="3600" dirty="0" smtClean="0"/>
              <a:t>, а также поиск информации, практическое применение академических знаний, самообучение, исследовательская и творческая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 sz="2000" smtClean="0"/>
              <a:t>Проектный метод впервые был сформулирован и подробно описан американским педагогом Уильямом Килпатриком в первой четверти XX века. Килпатрик был приверженцем философских концепций Джона Дьюи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55875" y="1773238"/>
            <a:ext cx="6408738" cy="2447925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/>
              <a:t>     Метод учебного проекта</a:t>
            </a:r>
            <a:r>
              <a:rPr lang="ru-RU" sz="2800" dirty="0" smtClean="0"/>
              <a:t> - это одна из личностно ориентированных технологий, способ организации самостоятельной деятельности учащихся, направленный на решение задачи учебного проекта, интегрирующий в себе проблемный подход, групповые методы, рефлексивные, </a:t>
            </a:r>
            <a:r>
              <a:rPr lang="ru-RU" sz="2800" dirty="0" err="1" smtClean="0"/>
              <a:t>презентативные</a:t>
            </a:r>
            <a:r>
              <a:rPr lang="ru-RU" sz="2800" dirty="0" smtClean="0"/>
              <a:t>, исследовательские, поисковые и прочие методики.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    В основе каждого проекта лежит проблема. Целью проектной деятельности становится поиск способов решения проблемы.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0825" y="4005263"/>
            <a:ext cx="6337300" cy="234950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b="1" i="1" dirty="0" smtClean="0"/>
              <a:t>Алгоритм работы над проектом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Проблема проекта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Актуальность проблемы - мотивация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Цель проекта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Задачи проекта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Выбор способ и методов,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    планирование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/>
              <a:t>Ожидаемый результат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6" name="Picture 4" descr="Романовская М.Б. Метод проектов в образовательном процессе">
            <a:hlinkClick r:id="" tooltip="Романовская М.Б. Метод проектов в образовательном процессе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4647">
            <a:off x="1338263" y="1914525"/>
            <a:ext cx="1152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Пахомова Н.Ю. «Метод учебного проекта в образовательном учреждении: Пособие для учителей и студентов педагогических вузов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92292">
            <a:off x="214313" y="1827213"/>
            <a:ext cx="12192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4914900" y="3863975"/>
            <a:ext cx="2857500" cy="1079500"/>
          </a:xfrm>
          <a:prstGeom prst="wedgeEllipse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- Я знаю, для чего мне надо то, что я познаю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084888" y="4941888"/>
            <a:ext cx="2857500" cy="1079500"/>
          </a:xfrm>
          <a:prstGeom prst="wedgeEllipse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-Я знаю, где и как эти знания применить</a:t>
            </a:r>
          </a:p>
        </p:txBody>
      </p:sp>
      <p:pic>
        <p:nvPicPr>
          <p:cNvPr id="23560" name="Рисунок 9" descr="IMG_22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868863"/>
            <a:ext cx="2592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247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Образовательный потенциал проектной деятельности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2133600"/>
            <a:ext cx="2879725" cy="4391025"/>
          </a:xfrm>
          <a:prstGeom prst="rect">
            <a:avLst/>
          </a:prstGeom>
          <a:solidFill>
            <a:srgbClr val="FFC1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tabLst>
                <a:tab pos="457200" algn="l"/>
              </a:tabLst>
            </a:pPr>
            <a:endParaRPr lang="ru-RU" sz="160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Формирует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 у учащихся образ цельного знания;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повышает мотивацию учащихся в получении дополнительных знаний;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активизирует освоение учащимися важнейших методов научного познания (выдвинуть и обосновать замысел, самостоятельно поставить и сформулировать задачу проекта, найти метод анализа ситуации) </a:t>
            </a:r>
            <a:endParaRPr lang="ru-RU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325" y="1700213"/>
            <a:ext cx="2709863" cy="48244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Воспитывает</a:t>
            </a: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: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значимые общечеловеческие ценности (социальное партнёрство, толерантность, диалог);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чувства ответственности, самодисциплины;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способности к самоорганизации;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желания делать свою работу качественно</a:t>
            </a:r>
            <a:r>
              <a:rPr lang="ru-RU" sz="1600" i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.</a:t>
            </a:r>
            <a:endParaRPr lang="ru-RU" sz="1600" i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1700213"/>
            <a:ext cx="3025775" cy="4838700"/>
          </a:xfrm>
          <a:prstGeom prst="rect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Развивает:</a:t>
            </a:r>
            <a:endParaRPr lang="ru-RU" sz="16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исследовательские и творческие способности личности;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способность к самоопределению и целеполаганию;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умения самостоятельно конструировать свои знания;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коммуникативные умения и навыки;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способность ориентироваться в информационном пространстве;</a:t>
            </a:r>
            <a:endParaRPr lang="ru-RU" sz="1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умение работать с различными типами текстов;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600">
                <a:solidFill>
                  <a:srgbClr val="333333"/>
                </a:solidFill>
                <a:latin typeface="Helvetica" pitchFamily="34" charset="0"/>
                <a:cs typeface="Times New Roman" pitchFamily="18" charset="0"/>
              </a:rPr>
              <a:t>умение планировать свою работу и время</a:t>
            </a:r>
            <a:r>
              <a:rPr lang="ru-RU" sz="16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1439</TotalTime>
  <Words>1696</Words>
  <Application>Microsoft Office PowerPoint</Application>
  <PresentationFormat>Экран (4:3)</PresentationFormat>
  <Paragraphs>222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Проектная деятельность  как средство формирования ключевых компетенций учащихся на уроках и во внеурочной деятельности</vt:lpstr>
      <vt:lpstr>Презентация PowerPoint</vt:lpstr>
      <vt:lpstr>Презентация PowerPoint</vt:lpstr>
      <vt:lpstr>Презентация PowerPoint</vt:lpstr>
      <vt:lpstr>Ведущая педагогическая идея </vt:lpstr>
      <vt:lpstr>Презентация PowerPoint</vt:lpstr>
      <vt:lpstr>Проектный метод впервые был сформулирован и подробно описан американским педагогом Уильямом Килпатриком в первой четверти XX века. Килпатрик был приверженцем философских концепций Джона Дьюи</vt:lpstr>
      <vt:lpstr>Образовательный потенциал проектной деятельности </vt:lpstr>
      <vt:lpstr>   </vt:lpstr>
      <vt:lpstr>Презентация PowerPoint</vt:lpstr>
      <vt:lpstr>Этапы проектной деятельности</vt:lpstr>
      <vt:lpstr>Презентация PowerPoint</vt:lpstr>
      <vt:lpstr>  План действий учащихся в проекте </vt:lpstr>
      <vt:lpstr>Классификация проектов </vt:lpstr>
      <vt:lpstr>Мною опробованы разные виды проектов по технологии и метапредметных: </vt:lpstr>
      <vt:lpstr>ЗАЩИТА ПРОЕКТА «СКВОРЕЧНИК»</vt:lpstr>
      <vt:lpstr>   Применяя метод проектов на уроках технологии, я стремлюсь повысить практическую, навыкообразующую направленность содержания, разнообразить формы организации учебной деятельности учащихся. </vt:lpstr>
      <vt:lpstr>Результативность профессиональной  педагогической деятельности </vt:lpstr>
      <vt:lpstr>Транслируемость практических достижений профессиональной деятельности 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</dc:title>
  <dc:creator>solo</dc:creator>
  <cp:lastModifiedBy>Васькин</cp:lastModifiedBy>
  <cp:revision>173</cp:revision>
  <dcterms:created xsi:type="dcterms:W3CDTF">2015-10-10T11:43:10Z</dcterms:created>
  <dcterms:modified xsi:type="dcterms:W3CDTF">2017-02-17T12:54:34Z</dcterms:modified>
</cp:coreProperties>
</file>