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274" r:id="rId3"/>
    <p:sldId id="263" r:id="rId4"/>
    <p:sldId id="257" r:id="rId5"/>
    <p:sldId id="258" r:id="rId6"/>
    <p:sldId id="266" r:id="rId7"/>
    <p:sldId id="256" r:id="rId8"/>
    <p:sldId id="264" r:id="rId9"/>
    <p:sldId id="267" r:id="rId10"/>
    <p:sldId id="259" r:id="rId11"/>
    <p:sldId id="260" r:id="rId12"/>
    <p:sldId id="265" r:id="rId13"/>
    <p:sldId id="269" r:id="rId14"/>
    <p:sldId id="271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000"/>
    <a:srgbClr val="005EA4"/>
    <a:srgbClr val="CC0066"/>
    <a:srgbClr val="FF9900"/>
    <a:srgbClr val="003300"/>
    <a:srgbClr val="EA2D00"/>
    <a:srgbClr val="FF00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41C3A-6F2F-46F9-8E5E-D0D12B1DDB4A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2004F-A3D7-46D4-8958-C9EFB2244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7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2004F-A3D7-46D4-8958-C9EFB22446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3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2004F-A3D7-46D4-8958-C9EFB224464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5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13.05.2019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13.05.2019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0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13.05.2019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0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13.05.2019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6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13.05.2019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5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13.05.2019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13.05.2019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89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13.05.2019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1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13.05.2019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59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13.05.2019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37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13.05.2019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13.05.2019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2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5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5" Type="http://schemas.openxmlformats.org/officeDocument/2006/relationships/image" Target="../media/image26.jpe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Relationship Id="rId1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microsoft.com/office/2007/relationships/hdphoto" Target="../media/hdphoto1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11.wdp"/><Relationship Id="rId10" Type="http://schemas.openxmlformats.org/officeDocument/2006/relationships/image" Target="../media/image34.jpeg"/><Relationship Id="rId4" Type="http://schemas.openxmlformats.org/officeDocument/2006/relationships/image" Target="../media/image31.png"/><Relationship Id="rId9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536" y="2818880"/>
            <a:ext cx="829908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(Чтение с комментированием рассказа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Arial"/>
              </a:rPr>
              <a:t>В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Arial"/>
              </a:rPr>
              <a:t>Осеевой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«Бабка»»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для обучающихся 3-5-х классов)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5229200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Н. М. Ломова </a:t>
            </a: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>библиотекарь </a:t>
            </a: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МБОУ </a:t>
            </a:r>
            <a:r>
              <a:rPr lang="ru-RU" altLang="ru-RU" kern="0" dirty="0" smtClean="0">
                <a:solidFill>
                  <a:srgbClr val="000000"/>
                </a:solidFill>
                <a:latin typeface="Arial"/>
              </a:rPr>
              <a:t>Школы </a:t>
            </a: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№5</a:t>
            </a: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г. Саров, Нижегородская обл.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4" y="1426859"/>
            <a:ext cx="83280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3738" y="332656"/>
            <a:ext cx="7064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kern="0" dirty="0">
                <a:solidFill>
                  <a:prstClr val="black"/>
                </a:solidFill>
                <a:latin typeface="Arial"/>
              </a:rPr>
              <a:t>Литературно-творческий проект</a:t>
            </a:r>
            <a:r>
              <a:rPr lang="ru-RU" altLang="ru-RU" sz="3200" b="1" kern="0" dirty="0">
                <a:solidFill>
                  <a:srgbClr val="FF0000"/>
                </a:solidFill>
                <a:latin typeface="Arial"/>
              </a:rPr>
              <a:t/>
            </a:r>
            <a:br>
              <a:rPr lang="ru-RU" altLang="ru-RU" sz="3200" b="1" kern="0" dirty="0">
                <a:solidFill>
                  <a:srgbClr val="FF0000"/>
                </a:solidFill>
                <a:latin typeface="Arial"/>
              </a:rPr>
            </a:br>
            <a:r>
              <a:rPr lang="ru-RU" altLang="ru-RU" sz="3200" kern="0" dirty="0">
                <a:solidFill>
                  <a:srgbClr val="FF0000"/>
                </a:solidFill>
                <a:latin typeface="Arial"/>
              </a:rPr>
              <a:t/>
            </a:r>
            <a:br>
              <a:rPr lang="ru-RU" altLang="ru-RU" sz="3200" kern="0" dirty="0">
                <a:solidFill>
                  <a:srgbClr val="FF0000"/>
                </a:solidFill>
                <a:latin typeface="Arial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95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6876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050" name="Picture 2" descr="C:\Users\наталия\Desktop\Бабка\картинки\8f0250fbcc16061a6fa328d658e9ec5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70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62715" y="283528"/>
            <a:ext cx="1973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Молодые и зрелые годы</a:t>
            </a:r>
          </a:p>
          <a:p>
            <a:pPr algn="ctr"/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0" y="177402"/>
            <a:ext cx="1973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Ф.И.О.</a:t>
            </a:r>
          </a:p>
          <a:p>
            <a:pPr algn="ctr"/>
            <a:r>
              <a:rPr lang="ru-RU" sz="2000" b="1" dirty="0" smtClean="0"/>
              <a:t>Сколько лет</a:t>
            </a:r>
          </a:p>
          <a:p>
            <a:pPr algn="ctr"/>
            <a:r>
              <a:rPr lang="ru-RU" sz="2000" b="1" dirty="0" smtClean="0"/>
              <a:t>Где родилась и </a:t>
            </a:r>
          </a:p>
          <a:p>
            <a:pPr algn="ctr"/>
            <a:r>
              <a:rPr lang="ru-RU" sz="2000" b="1" dirty="0" smtClean="0"/>
              <a:t>выросла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72433" y="3045423"/>
            <a:ext cx="2380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Семья</a:t>
            </a:r>
          </a:p>
          <a:p>
            <a:pPr algn="ctr"/>
            <a:r>
              <a:rPr lang="ru-RU" sz="2000" b="1" dirty="0" smtClean="0"/>
              <a:t>Работа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3049259"/>
            <a:ext cx="1973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Бабушкины</a:t>
            </a:r>
          </a:p>
          <a:p>
            <a:pPr algn="ctr"/>
            <a:r>
              <a:rPr lang="ru-RU" sz="2000" b="1" dirty="0" smtClean="0"/>
              <a:t>уроки</a:t>
            </a:r>
          </a:p>
          <a:p>
            <a:pPr algn="ctr"/>
            <a:endParaRPr lang="ru-RU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030311" y="4319811"/>
            <a:ext cx="1973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Хобби (увлечения)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89" y="5099604"/>
            <a:ext cx="1973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Заслуги и достижения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070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853" y="266738"/>
            <a:ext cx="8280920" cy="569974"/>
          </a:xfrm>
          <a:prstGeom prst="rect">
            <a:avLst/>
          </a:prstGeom>
        </p:spPr>
        <p:txBody>
          <a:bodyPr wrap="square">
            <a:prstTxWarp prst="textCanDown">
              <a:avLst>
                <a:gd name="adj" fmla="val 23557"/>
              </a:avLst>
            </a:prstTxWarp>
            <a:spAutoFit/>
          </a:bodyPr>
          <a:lstStyle/>
          <a:p>
            <a:r>
              <a:rPr lang="ru-RU" b="1" spc="50" dirty="0" smtClean="0">
                <a:ln w="11430">
                  <a:solidFill>
                    <a:schemeClr val="bg1"/>
                  </a:solidFill>
                </a:ln>
                <a:solidFill>
                  <a:srgbClr val="EA2D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«О моей бабушке»</a:t>
            </a:r>
            <a:endParaRPr lang="ru-RU" dirty="0">
              <a:ln w="11430">
                <a:solidFill>
                  <a:schemeClr val="bg1"/>
                </a:solidFill>
              </a:ln>
              <a:solidFill>
                <a:srgbClr val="EA2D00"/>
              </a:solidFill>
            </a:endParaRPr>
          </a:p>
        </p:txBody>
      </p:sp>
      <p:sp>
        <p:nvSpPr>
          <p:cNvPr id="5" name="Блок-схема: узел суммирования 4"/>
          <p:cNvSpPr/>
          <p:nvPr/>
        </p:nvSpPr>
        <p:spPr>
          <a:xfrm>
            <a:off x="3122387" y="2132856"/>
            <a:ext cx="3278134" cy="2984961"/>
          </a:xfrm>
          <a:prstGeom prst="flowChartSummingJuncti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85497" y="2191504"/>
            <a:ext cx="1973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Ф.И.О.</a:t>
            </a:r>
          </a:p>
          <a:p>
            <a:pPr algn="ctr"/>
            <a:r>
              <a:rPr lang="ru-RU" sz="1600" b="1" dirty="0" smtClean="0"/>
              <a:t>Сколько лет</a:t>
            </a:r>
          </a:p>
          <a:p>
            <a:pPr algn="ctr"/>
            <a:r>
              <a:rPr lang="ru-RU" sz="1600" b="1" dirty="0" smtClean="0"/>
              <a:t>Где родилась и </a:t>
            </a:r>
          </a:p>
          <a:p>
            <a:pPr algn="ctr"/>
            <a:r>
              <a:rPr lang="ru-RU" sz="1600" b="1" dirty="0" smtClean="0"/>
              <a:t>выросла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7313" y="3250141"/>
            <a:ext cx="1973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Молодые и </a:t>
            </a:r>
          </a:p>
          <a:p>
            <a:pPr algn="ctr"/>
            <a:r>
              <a:rPr lang="ru-RU" sz="1600" b="1" dirty="0" smtClean="0"/>
              <a:t>зрелые годы</a:t>
            </a:r>
          </a:p>
          <a:p>
            <a:pPr algn="ctr"/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05178" y="3909562"/>
            <a:ext cx="1973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Семья</a:t>
            </a:r>
          </a:p>
          <a:p>
            <a:pPr algn="ctr"/>
            <a:r>
              <a:rPr lang="ru-RU" sz="1600" b="1" dirty="0" smtClean="0"/>
              <a:t>Работа</a:t>
            </a:r>
          </a:p>
          <a:p>
            <a:pPr algn="ctr"/>
            <a:r>
              <a:rPr lang="ru-RU" sz="1600" b="1" dirty="0" smtClean="0"/>
              <a:t>Хобби</a:t>
            </a:r>
            <a:endParaRPr lang="ru-RU" sz="1400" dirty="0" smtClean="0"/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/>
              <a:t>Д</a:t>
            </a:r>
            <a:r>
              <a:rPr lang="ru-RU" sz="1600" b="1" dirty="0" smtClean="0"/>
              <a:t>остижения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34438" y="3354090"/>
            <a:ext cx="15256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Бабушкины</a:t>
            </a:r>
          </a:p>
          <a:p>
            <a:pPr algn="ctr"/>
            <a:r>
              <a:rPr lang="ru-RU" sz="1600" b="1" dirty="0" smtClean="0"/>
              <a:t>уроки</a:t>
            </a:r>
          </a:p>
          <a:p>
            <a:pPr algn="ctr"/>
            <a:endParaRPr lang="ru-RU" dirty="0" smtClean="0"/>
          </a:p>
        </p:txBody>
      </p:sp>
      <p:pic>
        <p:nvPicPr>
          <p:cNvPr id="3074" name="Picture 2" descr="C:\Users\наталия\Desktop\Бабка\картинки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043">
            <a:off x="418010" y="894024"/>
            <a:ext cx="1283436" cy="19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ия\Desktop\Бабка\картинки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563">
            <a:off x="7817519" y="4448170"/>
            <a:ext cx="1128029" cy="22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ия\Desktop\Бабка\картинки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8" y="4886257"/>
            <a:ext cx="1780116" cy="17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ия\Desktop\Бабка\картинки\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36" y="2132856"/>
            <a:ext cx="1240063" cy="177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ия\Desktop\Бабка\картинки\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61" y="893631"/>
            <a:ext cx="1434575" cy="189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лия\Desktop\Бабка\картинки\2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79891" y="914947"/>
            <a:ext cx="1234704" cy="20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наталия\Desktop\Бабка\картинки\20190403_14460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46206" y="4466231"/>
            <a:ext cx="2011803" cy="13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наталия\Desktop\Бабка\картинки\20190403_14463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2970" y="5079022"/>
            <a:ext cx="1803969" cy="14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наталия\Desktop\Бабка\картинки\20190403_14465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6433" y="3165943"/>
            <a:ext cx="1690026" cy="14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лия\Desktop\Бабка\картинки\6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737264" cy="39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9465" y="404664"/>
            <a:ext cx="8295598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«Бабушка рядышком с дедушкой»</a:t>
            </a:r>
            <a:endParaRPr lang="ru-RU" sz="5400" b="1" cap="none" spc="50" dirty="0">
              <a:ln w="11430"/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0166" y="1340768"/>
            <a:ext cx="41044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Я бабушку и дедушку</a:t>
            </a:r>
          </a:p>
          <a:p>
            <a:pPr algn="ctr"/>
            <a:r>
              <a:rPr lang="ru-RU" b="1" dirty="0" smtClean="0"/>
              <a:t>Ну, просто обожаю!</a:t>
            </a:r>
          </a:p>
          <a:p>
            <a:pPr algn="ctr"/>
            <a:r>
              <a:rPr lang="ru-RU" b="1" dirty="0" smtClean="0"/>
              <a:t>Здоровья, бодрости и сил</a:t>
            </a:r>
          </a:p>
          <a:p>
            <a:pPr algn="ctr"/>
            <a:r>
              <a:rPr lang="ru-RU" b="1" dirty="0" smtClean="0"/>
              <a:t>Им каждый день желаю!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От них всегда имею я </a:t>
            </a:r>
          </a:p>
          <a:p>
            <a:pPr algn="ctr"/>
            <a:r>
              <a:rPr lang="ru-RU" b="1" dirty="0"/>
              <a:t>Т</a:t>
            </a:r>
            <a:r>
              <a:rPr lang="ru-RU" b="1" dirty="0" smtClean="0"/>
              <a:t>епло, любовь и ласку,</a:t>
            </a:r>
          </a:p>
          <a:p>
            <a:pPr algn="ctr"/>
            <a:r>
              <a:rPr lang="ru-RU" b="1" dirty="0" smtClean="0"/>
              <a:t>Печет бабуля мне блины,</a:t>
            </a:r>
          </a:p>
          <a:p>
            <a:pPr algn="ctr"/>
            <a:r>
              <a:rPr lang="ru-RU" b="1" dirty="0" smtClean="0"/>
              <a:t>А дед читает сказку!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Бабулечка, дедулечка,</a:t>
            </a:r>
          </a:p>
          <a:p>
            <a:pPr algn="ctr"/>
            <a:r>
              <a:rPr lang="ru-RU" b="1" dirty="0" smtClean="0"/>
              <a:t>Я очень вас люблю</a:t>
            </a:r>
          </a:p>
          <a:p>
            <a:pPr algn="ctr"/>
            <a:r>
              <a:rPr lang="ru-RU" b="1" dirty="0" smtClean="0"/>
              <a:t>За доброту и радость</a:t>
            </a:r>
          </a:p>
          <a:p>
            <a:pPr algn="ctr"/>
            <a:r>
              <a:rPr lang="ru-RU" b="1" dirty="0" smtClean="0"/>
              <a:t>Я вас благодарю!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Уж скоро лето, и тогда –</a:t>
            </a:r>
          </a:p>
          <a:p>
            <a:pPr algn="ctr"/>
            <a:r>
              <a:rPr lang="ru-RU" b="1" dirty="0" smtClean="0"/>
              <a:t> в гости меня ждите,</a:t>
            </a:r>
          </a:p>
          <a:p>
            <a:pPr algn="ctr"/>
            <a:r>
              <a:rPr lang="ru-RU" b="1" dirty="0" smtClean="0"/>
              <a:t>Много, много, много лет</a:t>
            </a:r>
          </a:p>
          <a:p>
            <a:pPr algn="ctr"/>
            <a:r>
              <a:rPr lang="ru-RU" b="1" dirty="0" smtClean="0"/>
              <a:t> вы счастливо живите!</a:t>
            </a:r>
          </a:p>
          <a:p>
            <a:pPr algn="ctr"/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62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4560" y="6058108"/>
            <a:ext cx="8101408" cy="662602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6082"/>
                <a:gd name="adj2" fmla="val 633"/>
              </a:avLst>
            </a:prstTxWarp>
            <a:spAutoFit/>
          </a:bodyPr>
          <a:lstStyle/>
          <a:p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Уважение – это…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79513" y="3343170"/>
            <a:ext cx="1559754" cy="44587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918081">
            <a:off x="590655" y="1647547"/>
            <a:ext cx="1770496" cy="4076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870718">
            <a:off x="299078" y="5620691"/>
            <a:ext cx="1770496" cy="412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8908595">
            <a:off x="7112540" y="2058787"/>
            <a:ext cx="1770496" cy="40767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7452320" y="3649067"/>
            <a:ext cx="1550089" cy="40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2121183">
            <a:off x="7064078" y="5599605"/>
            <a:ext cx="1770496" cy="4076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наталия\Desktop\Бабка\картинки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73" y="2418885"/>
            <a:ext cx="4979192" cy="3729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4054" y="341039"/>
            <a:ext cx="8295598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«Старость надо уважать»</a:t>
            </a:r>
            <a:endParaRPr lang="ru-RU" sz="5400" b="1" cap="none" spc="50" dirty="0">
              <a:ln w="11430"/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esktop\Бабка\картинки\20190404_1257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20047" b="13598"/>
          <a:stretch/>
        </p:blipFill>
        <p:spPr bwMode="auto">
          <a:xfrm rot="5400000">
            <a:off x="218654" y="2289819"/>
            <a:ext cx="2411894" cy="187220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8295598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«Старость надо уважать»</a:t>
            </a:r>
            <a:endParaRPr lang="ru-RU" sz="5400" b="1" cap="none" spc="50" dirty="0">
              <a:ln w="11430"/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91" y="2217811"/>
            <a:ext cx="3024336" cy="2016224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11354"/>
            <a:ext cx="3168351" cy="1944216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</p:pic>
      <p:pic>
        <p:nvPicPr>
          <p:cNvPr id="1027" name="Picture 3" descr="C:\Users\наталия\Desktop\Бабка\картинки\20190404_1257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2" r="19186"/>
          <a:stretch/>
        </p:blipFill>
        <p:spPr bwMode="auto">
          <a:xfrm rot="5400000">
            <a:off x="2894133" y="2243126"/>
            <a:ext cx="2462973" cy="1843543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ия\Desktop\Бабка\картинки\20190404_12583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8" r="6530" b="6353"/>
          <a:stretch/>
        </p:blipFill>
        <p:spPr bwMode="auto">
          <a:xfrm rot="10800000">
            <a:off x="6403209" y="4999353"/>
            <a:ext cx="2503949" cy="1656216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ия\Desktop\Бабка\картинки\20190404_12591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10834" r="12120"/>
          <a:stretch/>
        </p:blipFill>
        <p:spPr bwMode="auto">
          <a:xfrm rot="10800000">
            <a:off x="123315" y="4886706"/>
            <a:ext cx="2618752" cy="1724927"/>
          </a:xfrm>
          <a:prstGeom prst="rect">
            <a:avLst/>
          </a:prstGeom>
          <a:noFill/>
          <a:ln w="28575"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ия\Desktop\Бабка\картинк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" y="1579387"/>
            <a:ext cx="4270333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185" y="233965"/>
            <a:ext cx="8295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«Не опоздайте с добротой!»</a:t>
            </a:r>
            <a:endParaRPr lang="ru-RU" sz="5400" b="1" cap="none" spc="50" dirty="0">
              <a:ln w="11430"/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6198" y="1608909"/>
            <a:ext cx="4847802" cy="58169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</a:rPr>
              <a:t>Не бросайте стариков, жалейте,</a:t>
            </a:r>
          </a:p>
          <a:p>
            <a:pPr algn="ctr"/>
            <a:r>
              <a:rPr lang="ru-RU" sz="2200" b="1" cap="none" spc="50" dirty="0" smtClean="0">
                <a:ln w="11430"/>
              </a:rPr>
              <a:t>Уважайте старость и лелейте,</a:t>
            </a:r>
          </a:p>
          <a:p>
            <a:pPr algn="ctr"/>
            <a:r>
              <a:rPr lang="ru-RU" sz="2200" b="1" spc="50" dirty="0" smtClean="0">
                <a:ln w="11430"/>
              </a:rPr>
              <a:t>Им дарите ласку и вниманье,</a:t>
            </a:r>
          </a:p>
          <a:p>
            <a:pPr algn="ctr"/>
            <a:r>
              <a:rPr lang="ru-RU" sz="2200" b="1" cap="none" spc="50" dirty="0" smtClean="0">
                <a:ln w="11430"/>
              </a:rPr>
              <a:t>И любви великое признанье.</a:t>
            </a:r>
          </a:p>
          <a:p>
            <a:pPr algn="ctr"/>
            <a:endParaRPr lang="ru-RU" sz="2200" b="1" spc="50" dirty="0">
              <a:ln w="11430"/>
            </a:endParaRPr>
          </a:p>
          <a:p>
            <a:pPr algn="ctr"/>
            <a:r>
              <a:rPr lang="ru-RU" sz="2200" b="1" cap="none" spc="50" dirty="0" smtClean="0">
                <a:ln w="11430"/>
              </a:rPr>
              <a:t>Утешайте в скорби и в печали,</a:t>
            </a:r>
          </a:p>
          <a:p>
            <a:pPr algn="ctr"/>
            <a:r>
              <a:rPr lang="ru-RU" sz="2200" b="1" spc="50" dirty="0" smtClean="0">
                <a:ln w="11430"/>
              </a:rPr>
              <a:t>В час, когда сердца стучать устали,</a:t>
            </a:r>
          </a:p>
          <a:p>
            <a:pPr algn="ctr"/>
            <a:r>
              <a:rPr lang="ru-RU" sz="2200" b="1" cap="none" spc="50" dirty="0" smtClean="0">
                <a:ln w="11430"/>
              </a:rPr>
              <a:t>Окружите теплотой и светом,</a:t>
            </a:r>
          </a:p>
          <a:p>
            <a:pPr algn="ctr"/>
            <a:r>
              <a:rPr lang="ru-RU" sz="2200" b="1" spc="50" dirty="0" smtClean="0">
                <a:ln w="11430"/>
              </a:rPr>
              <a:t>И не ждите скорого ответа.</a:t>
            </a:r>
          </a:p>
          <a:p>
            <a:pPr algn="ctr"/>
            <a:endParaRPr lang="ru-RU" sz="2200" b="1" spc="50" dirty="0">
              <a:ln w="11430"/>
            </a:endParaRPr>
          </a:p>
          <a:p>
            <a:pPr algn="ctr"/>
            <a:r>
              <a:rPr lang="ru-RU" sz="2200" b="1" spc="50" dirty="0" smtClean="0">
                <a:ln w="11430"/>
              </a:rPr>
              <a:t>Не бросайте стариков, любите,</a:t>
            </a:r>
          </a:p>
          <a:p>
            <a:pPr algn="ctr"/>
            <a:r>
              <a:rPr lang="ru-RU" sz="2200" b="1" spc="50" dirty="0" smtClean="0">
                <a:ln w="11430"/>
              </a:rPr>
              <a:t>Память об ушедших сохраните.</a:t>
            </a:r>
          </a:p>
          <a:p>
            <a:pPr algn="ctr"/>
            <a:r>
              <a:rPr lang="ru-RU" sz="2200" b="1" spc="50" dirty="0" smtClean="0">
                <a:ln w="11430"/>
              </a:rPr>
              <a:t>Сердце на заботу отзовется,</a:t>
            </a:r>
          </a:p>
          <a:p>
            <a:pPr algn="ctr"/>
            <a:r>
              <a:rPr lang="ru-RU" sz="2200" b="1" spc="50" dirty="0" smtClean="0">
                <a:ln w="11430"/>
              </a:rPr>
              <a:t>И любовь сторицей к вам вернется!</a:t>
            </a:r>
          </a:p>
          <a:p>
            <a:pPr algn="ctr"/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0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ия\Desktop\Бабка\картинк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8" y="1663049"/>
            <a:ext cx="7808823" cy="49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185" y="318948"/>
            <a:ext cx="8295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«Не опоздайте с добротой!»</a:t>
            </a:r>
            <a:endParaRPr lang="ru-RU" sz="5400" b="1" cap="none" spc="50" dirty="0">
              <a:ln w="11430"/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Desktop\Бабка\картинк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75" y="1425173"/>
            <a:ext cx="5472608" cy="5263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94446"/>
            <a:ext cx="8101408" cy="1046321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6082"/>
                <a:gd name="adj2" fmla="val 633"/>
              </a:avLst>
            </a:prstTxWarp>
            <a:spAutoFit/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Добро – доброта это…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79513" y="3343170"/>
            <a:ext cx="1559754" cy="44587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918081">
            <a:off x="590655" y="1647547"/>
            <a:ext cx="1770496" cy="4076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870718">
            <a:off x="299078" y="5620691"/>
            <a:ext cx="1770496" cy="412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8908595">
            <a:off x="7112540" y="2058787"/>
            <a:ext cx="1770496" cy="40767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7452320" y="3649067"/>
            <a:ext cx="1550089" cy="40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2121183">
            <a:off x="7064078" y="5599605"/>
            <a:ext cx="1770496" cy="4076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23666" y="4375150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Доброта!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ия\Desktop\Бабка\картинки\панорама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4035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744" y="116632"/>
            <a:ext cx="8374719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Доброта на книжной полке</a:t>
            </a:r>
            <a:endParaRPr lang="ru-RU" sz="5400" b="1" cap="none" spc="50" dirty="0">
              <a:ln w="11430"/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74719" cy="504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В.А. Осеева «Бабка»</a:t>
            </a:r>
            <a:endParaRPr lang="ru-RU" sz="5400" b="1" cap="none" spc="50" dirty="0">
              <a:ln w="11430"/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881" y="2924944"/>
            <a:ext cx="204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079251" y="1457779"/>
            <a:ext cx="4032448" cy="3744415"/>
          </a:xfrm>
          <a:prstGeom prst="cloudCallout">
            <a:avLst>
              <a:gd name="adj1" fmla="val -1691"/>
              <a:gd name="adj2" fmla="val 85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800" dirty="0" smtClean="0"/>
              <a:t>КТО?</a:t>
            </a:r>
          </a:p>
          <a:p>
            <a:pPr algn="ctr"/>
            <a:r>
              <a:rPr lang="ru-RU" sz="2800" dirty="0" smtClean="0"/>
              <a:t>КАКАЯ?</a:t>
            </a:r>
          </a:p>
          <a:p>
            <a:pPr algn="ctr"/>
            <a:r>
              <a:rPr lang="ru-RU" sz="2800" dirty="0" smtClean="0"/>
              <a:t>ЧТО ДЕЛАЕТ?</a:t>
            </a:r>
          </a:p>
          <a:p>
            <a:pPr algn="ctr"/>
            <a:r>
              <a:rPr lang="ru-RU" sz="2800" dirty="0" smtClean="0"/>
              <a:t>Как звучит слово?</a:t>
            </a:r>
          </a:p>
          <a:p>
            <a:pPr algn="ctr"/>
            <a:r>
              <a:rPr lang="ru-RU" sz="2800" dirty="0" smtClean="0"/>
              <a:t>Какого цвета слово?</a:t>
            </a:r>
          </a:p>
          <a:p>
            <a:pPr algn="ctr"/>
            <a:endParaRPr lang="ru-RU" sz="2000" dirty="0"/>
          </a:p>
        </p:txBody>
      </p:sp>
      <p:pic>
        <p:nvPicPr>
          <p:cNvPr id="4099" name="Picture 3" descr="C:\Users\наталия\Desktop\Бабка\картинки\бабушка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r="11653"/>
          <a:stretch/>
        </p:blipFill>
        <p:spPr bwMode="auto">
          <a:xfrm flipH="1">
            <a:off x="6289964" y="3916294"/>
            <a:ext cx="2198919" cy="280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71097" y="3077364"/>
            <a:ext cx="2917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Бабушка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333964">
            <a:off x="6517598" y="1680913"/>
            <a:ext cx="2215584" cy="1237577"/>
          </a:xfrm>
          <a:prstGeom prst="cloudCallout">
            <a:avLst>
              <a:gd name="adj1" fmla="val -26532"/>
              <a:gd name="adj2" fmla="val 83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 ВЫГЛЯДИТ?</a:t>
            </a:r>
          </a:p>
        </p:txBody>
      </p:sp>
      <p:sp>
        <p:nvSpPr>
          <p:cNvPr id="10" name="Выноска-облако 9"/>
          <p:cNvSpPr/>
          <p:nvPr/>
        </p:nvSpPr>
        <p:spPr>
          <a:xfrm rot="21057587">
            <a:off x="149531" y="1034164"/>
            <a:ext cx="2203830" cy="1286623"/>
          </a:xfrm>
          <a:prstGeom prst="cloudCallout">
            <a:avLst>
              <a:gd name="adj1" fmla="val -3109"/>
              <a:gd name="adj2" fmla="val 89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ВЫГЛЯДИТ?</a:t>
            </a:r>
            <a:endParaRPr lang="ru-RU" dirty="0"/>
          </a:p>
        </p:txBody>
      </p:sp>
      <p:pic>
        <p:nvPicPr>
          <p:cNvPr id="4098" name="Picture 2" descr="C:\Users\наталия\Desktop\Бабка\картинки\бабк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3" y="3818605"/>
            <a:ext cx="2060624" cy="290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15380"/>
            <a:ext cx="8374719" cy="504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В.А. Осеева «Бабка»</a:t>
            </a:r>
            <a:endParaRPr lang="ru-RU" sz="5400" b="1" cap="none" spc="50" dirty="0">
              <a:ln w="11430"/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наталия\Desktop\Бабка\картинк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643" y="1234894"/>
            <a:ext cx="3929454" cy="255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ия\Desktop\Бабка\картинки\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77" y="1234894"/>
            <a:ext cx="3496371" cy="250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7167" y="3501007"/>
            <a:ext cx="7811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dirty="0" smtClean="0"/>
              <a:t>ЧЕЙ РОД – ТОГО И РОТ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dirty="0" smtClean="0"/>
              <a:t>ОТ ПЛОХОГО ЧЕЛОВЕК КРЕПЧЕ ДЕЛАЕТСЯ, ОТ ХОРОШЕГО ДУША У НЕГО ЗАЦВЕТАЕТ</a:t>
            </a:r>
            <a:endParaRPr lang="ru-RU" sz="1600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dirty="0" smtClean="0"/>
              <a:t>ТРУДНЕЙ ВСЕГО ТРИ ВЕЩИ В ЖИЗНИ – БОГУ МОЛИТЬСЯ, ДОЛГИ ПЛАТИТЬ ДА РОДИТЕЛЕЙ КОРМИТЬ</a:t>
            </a:r>
            <a:endParaRPr lang="ru-RU" sz="1600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dirty="0" smtClean="0"/>
              <a:t>ОБИДЕТЬ – ЧТО УДАРИТЬ, ПРИЛАСКАТЬ – НАДО СЛОВА ИСКАТЬ</a:t>
            </a:r>
          </a:p>
          <a:p>
            <a:pPr algn="ctr"/>
            <a:endParaRPr lang="ru-RU" sz="1600" b="1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dirty="0" smtClean="0"/>
              <a:t>ЧТО УБЬЁТЕ, ТО НЕ ВЕРНЁТЕ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dirty="0" smtClean="0"/>
              <a:t>ПО МОРЩИНАМ, КАК ПО КНИГЕ, ЖИЗНЬ ЧЕЛОВЕЧЕСКУЮ МОЖНО ЧИТАТЬ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259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15380"/>
            <a:ext cx="8374719" cy="504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В.А. Осеева «Бабка»</a:t>
            </a:r>
            <a:endParaRPr lang="ru-RU" sz="5400" b="1" cap="none" spc="50" dirty="0">
              <a:ln w="11430"/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наталия\Desktop\Бабка\картинк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203746"/>
            <a:ext cx="3929454" cy="255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59" y="1246293"/>
            <a:ext cx="81586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                                                                        1. ПОЧЕМУ РАССКАЗ НАЗВАН</a:t>
            </a:r>
          </a:p>
          <a:p>
            <a:pPr algn="r"/>
            <a:r>
              <a:rPr lang="ru-RU" sz="2000" b="1" dirty="0" smtClean="0"/>
              <a:t>«БАБКА»?</a:t>
            </a:r>
          </a:p>
          <a:p>
            <a:pPr algn="r"/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 </a:t>
            </a:r>
          </a:p>
          <a:p>
            <a:pPr algn="r"/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           ПОДХОДЯТ ЛИ ДРУГИЕ ВАРИАНТЫ  НАЗВАНИЯ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pPr algn="r"/>
            <a:r>
              <a:rPr lang="ru-RU" sz="2000" b="1" dirty="0" smtClean="0"/>
              <a:t> </a:t>
            </a:r>
            <a:r>
              <a:rPr lang="ru-RU" sz="2000" b="1" dirty="0"/>
              <a:t>«БОРЬКИНА СЕМЬЯ</a:t>
            </a:r>
            <a:r>
              <a:rPr lang="ru-RU" sz="2000" b="1" dirty="0" smtClean="0"/>
              <a:t>»,</a:t>
            </a:r>
          </a:p>
          <a:p>
            <a:pPr algn="r"/>
            <a:r>
              <a:rPr lang="ru-RU" sz="2000" b="1" dirty="0" smtClean="0"/>
              <a:t>«БАБУШКА И БОРЬКА», «БАБУШКА»? </a:t>
            </a:r>
          </a:p>
          <a:p>
            <a:pPr algn="r"/>
            <a:endParaRPr lang="ru-RU" sz="2000" b="1" dirty="0" smtClean="0"/>
          </a:p>
          <a:p>
            <a:pPr algn="r"/>
            <a:r>
              <a:rPr lang="ru-RU" sz="2000" b="1" dirty="0" smtClean="0"/>
              <a:t> (ОБЪЯСНИ ПОЧЕМУ)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2. КАКОЙ ЗАПОМНИЛАСЬ ВАМ БАБКА В РАССКАЗЕ? ОПИШИТЕ.</a:t>
            </a:r>
          </a:p>
          <a:p>
            <a:endParaRPr lang="ru-RU" sz="2000" b="1" dirty="0"/>
          </a:p>
          <a:p>
            <a:r>
              <a:rPr lang="ru-RU" sz="2000" b="1" dirty="0" smtClean="0"/>
              <a:t>3. ЧЕМУ УЧИТ НАС ЭТА КНИГА?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6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ия\Desktop\Бабка\картинки\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9" y="442034"/>
            <a:ext cx="8208912" cy="35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978" y="5445224"/>
            <a:ext cx="8295598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«Старость надо уважать»</a:t>
            </a:r>
            <a:endParaRPr lang="ru-RU" sz="5400" b="1" cap="none" spc="50" dirty="0">
              <a:ln w="11430"/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946" y="4293096"/>
            <a:ext cx="8295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«Моя бабушка»</a:t>
            </a:r>
            <a:endParaRPr lang="ru-RU" sz="5400" b="1" cap="none" spc="50" dirty="0">
              <a:ln w="11430"/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4842888" y="1019038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749586" y="1039518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5366636" y="1019037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231257" y="103951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1209014" y="2038266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1704509" y="2038266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762329" y="3280851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3217003" y="1554121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3749608" y="2035558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800158" y="280216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231257" y="2038266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790656" y="3282191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2245322" y="1039517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2199855" y="2016130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3752878" y="103951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3749608" y="1554120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3805811" y="5835754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3805811" y="5333908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2218282" y="1530143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283793" y="101910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</a:t>
            </a:r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2736131" y="155411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4283793" y="2038266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5323930" y="1552023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Блок-схема: процесс 38"/>
          <p:cNvSpPr/>
          <p:nvPr/>
        </p:nvSpPr>
        <p:spPr>
          <a:xfrm>
            <a:off x="2736131" y="2038266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4283793" y="152982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3826982" y="3808297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4787930" y="1565171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5837448" y="1554121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3805811" y="4309735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6" name="Блок-схема: процесс 45"/>
          <p:cNvSpPr/>
          <p:nvPr/>
        </p:nvSpPr>
        <p:spPr>
          <a:xfrm>
            <a:off x="3805811" y="4818762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Ш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4330730" y="3808296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1247309" y="3294501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Блок-схема: процесс 50"/>
          <p:cNvSpPr/>
          <p:nvPr/>
        </p:nvSpPr>
        <p:spPr>
          <a:xfrm>
            <a:off x="396865" y="5999982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Блок-схема: процесс 51"/>
          <p:cNvSpPr/>
          <p:nvPr/>
        </p:nvSpPr>
        <p:spPr>
          <a:xfrm>
            <a:off x="5352835" y="4313668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4846443" y="431366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Блок-схема: процесс 53"/>
          <p:cNvSpPr/>
          <p:nvPr/>
        </p:nvSpPr>
        <p:spPr>
          <a:xfrm>
            <a:off x="4330730" y="4309735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2275514" y="3280850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2774057" y="3297317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57" name="Блок-схема: процесс 56"/>
          <p:cNvSpPr/>
          <p:nvPr/>
        </p:nvSpPr>
        <p:spPr>
          <a:xfrm>
            <a:off x="3280542" y="3297252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58" name="Блок-схема: процесс 57"/>
          <p:cNvSpPr/>
          <p:nvPr/>
        </p:nvSpPr>
        <p:spPr>
          <a:xfrm>
            <a:off x="3273938" y="3808298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Блок-схема: процесс 58"/>
          <p:cNvSpPr/>
          <p:nvPr/>
        </p:nvSpPr>
        <p:spPr>
          <a:xfrm>
            <a:off x="2775495" y="380914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Блок-схема: процесс 59"/>
          <p:cNvSpPr/>
          <p:nvPr/>
        </p:nvSpPr>
        <p:spPr>
          <a:xfrm>
            <a:off x="4829447" y="3790740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Блок-схема: процесс 60"/>
          <p:cNvSpPr/>
          <p:nvPr/>
        </p:nvSpPr>
        <p:spPr>
          <a:xfrm>
            <a:off x="5352835" y="3812007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Блок-схема: процесс 61"/>
          <p:cNvSpPr/>
          <p:nvPr/>
        </p:nvSpPr>
        <p:spPr>
          <a:xfrm>
            <a:off x="5314918" y="2800252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Блок-схема: процесс 62"/>
          <p:cNvSpPr/>
          <p:nvPr/>
        </p:nvSpPr>
        <p:spPr>
          <a:xfrm>
            <a:off x="6331559" y="280414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Блок-схема: процесс 63"/>
          <p:cNvSpPr/>
          <p:nvPr/>
        </p:nvSpPr>
        <p:spPr>
          <a:xfrm>
            <a:off x="4283793" y="3282191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Блок-схема: процесс 64"/>
          <p:cNvSpPr/>
          <p:nvPr/>
        </p:nvSpPr>
        <p:spPr>
          <a:xfrm>
            <a:off x="2795060" y="280216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Блок-схема: процесс 65"/>
          <p:cNvSpPr/>
          <p:nvPr/>
        </p:nvSpPr>
        <p:spPr>
          <a:xfrm>
            <a:off x="7325625" y="280024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Блок-схема: процесс 66"/>
          <p:cNvSpPr/>
          <p:nvPr/>
        </p:nvSpPr>
        <p:spPr>
          <a:xfrm>
            <a:off x="3314064" y="2802517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Блок-схема: процесс 67"/>
          <p:cNvSpPr/>
          <p:nvPr/>
        </p:nvSpPr>
        <p:spPr>
          <a:xfrm>
            <a:off x="4305865" y="2802168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Блок-схема: процесс 68"/>
          <p:cNvSpPr/>
          <p:nvPr/>
        </p:nvSpPr>
        <p:spPr>
          <a:xfrm>
            <a:off x="5837448" y="2800251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Блок-схема: процесс 69"/>
          <p:cNvSpPr/>
          <p:nvPr/>
        </p:nvSpPr>
        <p:spPr>
          <a:xfrm>
            <a:off x="6826358" y="2800250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Блок-схема: процесс 70"/>
          <p:cNvSpPr/>
          <p:nvPr/>
        </p:nvSpPr>
        <p:spPr>
          <a:xfrm>
            <a:off x="4814844" y="2802517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Блок-схема: процесс 71"/>
          <p:cNvSpPr/>
          <p:nvPr/>
        </p:nvSpPr>
        <p:spPr>
          <a:xfrm>
            <a:off x="4829447" y="4818762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Блок-схема: процесс 72"/>
          <p:cNvSpPr/>
          <p:nvPr/>
        </p:nvSpPr>
        <p:spPr>
          <a:xfrm>
            <a:off x="4330730" y="5333908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Блок-схема: процесс 73"/>
          <p:cNvSpPr/>
          <p:nvPr/>
        </p:nvSpPr>
        <p:spPr>
          <a:xfrm>
            <a:off x="2784081" y="481664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Блок-схема: процесс 74"/>
          <p:cNvSpPr/>
          <p:nvPr/>
        </p:nvSpPr>
        <p:spPr>
          <a:xfrm>
            <a:off x="4829447" y="5333907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Блок-схема: процесс 75"/>
          <p:cNvSpPr/>
          <p:nvPr/>
        </p:nvSpPr>
        <p:spPr>
          <a:xfrm>
            <a:off x="4320012" y="4818582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Блок-схема: процесс 76"/>
          <p:cNvSpPr/>
          <p:nvPr/>
        </p:nvSpPr>
        <p:spPr>
          <a:xfrm>
            <a:off x="3280542" y="4818581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Блок-схема: процесс 77"/>
          <p:cNvSpPr/>
          <p:nvPr/>
        </p:nvSpPr>
        <p:spPr>
          <a:xfrm>
            <a:off x="1801577" y="4828664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Блок-схема: процесс 78"/>
          <p:cNvSpPr/>
          <p:nvPr/>
        </p:nvSpPr>
        <p:spPr>
          <a:xfrm>
            <a:off x="2303622" y="4828665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Блок-схема: процесс 79"/>
          <p:cNvSpPr/>
          <p:nvPr/>
        </p:nvSpPr>
        <p:spPr>
          <a:xfrm>
            <a:off x="5823836" y="4341192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Блок-схема: процесс 80"/>
          <p:cNvSpPr/>
          <p:nvPr/>
        </p:nvSpPr>
        <p:spPr>
          <a:xfrm>
            <a:off x="2289226" y="5317662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Блок-схема: процесс 81"/>
          <p:cNvSpPr/>
          <p:nvPr/>
        </p:nvSpPr>
        <p:spPr>
          <a:xfrm>
            <a:off x="3284971" y="5333908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Блок-схема: процесс 82"/>
          <p:cNvSpPr/>
          <p:nvPr/>
        </p:nvSpPr>
        <p:spPr>
          <a:xfrm>
            <a:off x="2774057" y="5319961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Блок-схема: процесс 83"/>
          <p:cNvSpPr/>
          <p:nvPr/>
        </p:nvSpPr>
        <p:spPr>
          <a:xfrm>
            <a:off x="6868425" y="5331538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Блок-схема: процесс 84"/>
          <p:cNvSpPr/>
          <p:nvPr/>
        </p:nvSpPr>
        <p:spPr>
          <a:xfrm>
            <a:off x="6369158" y="5319961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Блок-схема: процесс 85"/>
          <p:cNvSpPr/>
          <p:nvPr/>
        </p:nvSpPr>
        <p:spPr>
          <a:xfrm>
            <a:off x="5857219" y="5317663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Блок-схема: процесс 86"/>
          <p:cNvSpPr/>
          <p:nvPr/>
        </p:nvSpPr>
        <p:spPr>
          <a:xfrm>
            <a:off x="5352835" y="5331930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Блок-схема: процесс 89"/>
          <p:cNvSpPr/>
          <p:nvPr/>
        </p:nvSpPr>
        <p:spPr>
          <a:xfrm>
            <a:off x="60655" y="6270044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Блок-схема: процесс 92"/>
          <p:cNvSpPr/>
          <p:nvPr/>
        </p:nvSpPr>
        <p:spPr>
          <a:xfrm>
            <a:off x="4320012" y="5841569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Блок-схема: процесс 93"/>
          <p:cNvSpPr/>
          <p:nvPr/>
        </p:nvSpPr>
        <p:spPr>
          <a:xfrm>
            <a:off x="801105" y="5843195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5" name="Блок-схема: процесс 94"/>
          <p:cNvSpPr/>
          <p:nvPr/>
        </p:nvSpPr>
        <p:spPr>
          <a:xfrm>
            <a:off x="1292541" y="5835754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6" name="Блок-схема: процесс 95"/>
          <p:cNvSpPr/>
          <p:nvPr/>
        </p:nvSpPr>
        <p:spPr>
          <a:xfrm>
            <a:off x="1788122" y="5843195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7" name="Блок-схема: процесс 96"/>
          <p:cNvSpPr/>
          <p:nvPr/>
        </p:nvSpPr>
        <p:spPr>
          <a:xfrm>
            <a:off x="2292386" y="5827111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8" name="Блок-схема: процесс 97"/>
          <p:cNvSpPr/>
          <p:nvPr/>
        </p:nvSpPr>
        <p:spPr>
          <a:xfrm>
            <a:off x="2775495" y="5835753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9" name="Блок-схема: процесс 98"/>
          <p:cNvSpPr/>
          <p:nvPr/>
        </p:nvSpPr>
        <p:spPr>
          <a:xfrm>
            <a:off x="3292408" y="5851833"/>
            <a:ext cx="457200" cy="442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наталия\Desktop\Бабка\картинки\0170070f7f94de69eb1fc766e6c4f3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r="22992"/>
          <a:stretch/>
        </p:blipFill>
        <p:spPr bwMode="auto">
          <a:xfrm>
            <a:off x="60655" y="4434241"/>
            <a:ext cx="1231886" cy="14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ия\Desktop\Бабка\картинки\depositphotos_12583696-stock-photo-senior-slicing-vegg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" y="2697574"/>
            <a:ext cx="1096270" cy="16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ия\Desktop\Бабка\картинки\Babushka-lyubimay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19" y="836712"/>
            <a:ext cx="1811172" cy="18111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лия\Desktop\Бабка\картинки\prosvetika_babushka_i_igr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92" y="5064582"/>
            <a:ext cx="1658830" cy="16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наталия\Desktop\Бабка\картинки\бабушка-6564310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1955" r="44070" b="9188"/>
          <a:stretch/>
        </p:blipFill>
        <p:spPr bwMode="auto">
          <a:xfrm>
            <a:off x="199746" y="946134"/>
            <a:ext cx="922266" cy="153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наталия\Desktop\Бабка\картинки\380f584c49b507bb95c742e90c872d6b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75" y="3502316"/>
            <a:ext cx="1352091" cy="14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2541" y="238960"/>
            <a:ext cx="6243803" cy="597752"/>
          </a:xfrm>
          <a:prstGeom prst="rect">
            <a:avLst/>
          </a:prstGeom>
        </p:spPr>
        <p:txBody>
          <a:bodyPr wrap="square">
            <a:prstTxWarp prst="textCanDown">
              <a:avLst>
                <a:gd name="adj" fmla="val 23557"/>
              </a:avLst>
            </a:prstTxWarp>
            <a:spAutoFit/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Моя бабушка …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9420"/>
              </p:ext>
            </p:extLst>
          </p:nvPr>
        </p:nvGraphicFramePr>
        <p:xfrm>
          <a:off x="2292386" y="1065802"/>
          <a:ext cx="138181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606"/>
                <a:gridCol w="543353"/>
                <a:gridCol w="377857"/>
              </a:tblGrid>
              <a:tr h="3846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219143"/>
              </p:ext>
            </p:extLst>
          </p:nvPr>
        </p:nvGraphicFramePr>
        <p:xfrm>
          <a:off x="2746426" y="1535309"/>
          <a:ext cx="2484306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61"/>
                <a:gridCol w="496861"/>
                <a:gridCol w="549119"/>
                <a:gridCol w="468346"/>
                <a:gridCol w="473119"/>
              </a:tblGrid>
              <a:tr h="437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1" name="Таблица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294898"/>
              </p:ext>
            </p:extLst>
          </p:nvPr>
        </p:nvGraphicFramePr>
        <p:xfrm>
          <a:off x="2247117" y="2043432"/>
          <a:ext cx="2484306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61"/>
                <a:gridCol w="496861"/>
                <a:gridCol w="549119"/>
                <a:gridCol w="468346"/>
                <a:gridCol w="473119"/>
              </a:tblGrid>
              <a:tr h="437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Таблица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66467"/>
              </p:ext>
            </p:extLst>
          </p:nvPr>
        </p:nvGraphicFramePr>
        <p:xfrm>
          <a:off x="2815782" y="2809315"/>
          <a:ext cx="2484306" cy="43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61"/>
                <a:gridCol w="496861"/>
                <a:gridCol w="549119"/>
                <a:gridCol w="468346"/>
                <a:gridCol w="473119"/>
              </a:tblGrid>
              <a:tr h="437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99386"/>
              </p:ext>
            </p:extLst>
          </p:nvPr>
        </p:nvGraphicFramePr>
        <p:xfrm>
          <a:off x="1847773" y="3304196"/>
          <a:ext cx="250745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43"/>
                <a:gridCol w="496443"/>
                <a:gridCol w="548657"/>
                <a:gridCol w="389844"/>
                <a:gridCol w="576064"/>
              </a:tblGrid>
              <a:tr h="3962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59705"/>
              </p:ext>
            </p:extLst>
          </p:nvPr>
        </p:nvGraphicFramePr>
        <p:xfrm>
          <a:off x="2833834" y="3835353"/>
          <a:ext cx="144995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20"/>
                <a:gridCol w="570148"/>
                <a:gridCol w="396491"/>
              </a:tblGrid>
              <a:tr h="3726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60114"/>
              </p:ext>
            </p:extLst>
          </p:nvPr>
        </p:nvGraphicFramePr>
        <p:xfrm>
          <a:off x="3838132" y="4344168"/>
          <a:ext cx="144995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20"/>
                <a:gridCol w="570148"/>
                <a:gridCol w="396491"/>
              </a:tblGrid>
              <a:tr h="3726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11783"/>
              </p:ext>
            </p:extLst>
          </p:nvPr>
        </p:nvGraphicFramePr>
        <p:xfrm>
          <a:off x="1859319" y="4853863"/>
          <a:ext cx="1911944" cy="39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25"/>
                <a:gridCol w="504056"/>
                <a:gridCol w="504056"/>
                <a:gridCol w="495407"/>
              </a:tblGrid>
              <a:tr h="3925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13942"/>
              </p:ext>
            </p:extLst>
          </p:nvPr>
        </p:nvGraphicFramePr>
        <p:xfrm>
          <a:off x="2314054" y="5356007"/>
          <a:ext cx="9228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41"/>
                <a:gridCol w="461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38202"/>
              </p:ext>
            </p:extLst>
          </p:nvPr>
        </p:nvGraphicFramePr>
        <p:xfrm>
          <a:off x="5399391" y="5370359"/>
          <a:ext cx="1911944" cy="39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25"/>
                <a:gridCol w="504056"/>
                <a:gridCol w="504056"/>
                <a:gridCol w="495407"/>
              </a:tblGrid>
              <a:tr h="3925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546266"/>
              </p:ext>
            </p:extLst>
          </p:nvPr>
        </p:nvGraphicFramePr>
        <p:xfrm>
          <a:off x="838884" y="5877272"/>
          <a:ext cx="3408972" cy="401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996"/>
                <a:gridCol w="486996"/>
                <a:gridCol w="486996"/>
                <a:gridCol w="486996"/>
                <a:gridCol w="486996"/>
                <a:gridCol w="486996"/>
                <a:gridCol w="486996"/>
              </a:tblGrid>
              <a:tr h="4014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9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1341</TotalTime>
  <Words>507</Words>
  <Application>Microsoft Office PowerPoint</Application>
  <PresentationFormat>Экран (4:3)</PresentationFormat>
  <Paragraphs>194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Волна</vt:lpstr>
      <vt:lpstr>1_Волна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105</cp:revision>
  <dcterms:created xsi:type="dcterms:W3CDTF">2019-03-21T06:31:25Z</dcterms:created>
  <dcterms:modified xsi:type="dcterms:W3CDTF">2019-05-13T09:09:39Z</dcterms:modified>
</cp:coreProperties>
</file>