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3" r:id="rId13"/>
    <p:sldId id="272" r:id="rId14"/>
    <p:sldId id="271" r:id="rId15"/>
    <p:sldId id="269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9" r:id="rId29"/>
    <p:sldId id="287" r:id="rId30"/>
    <p:sldId id="290" r:id="rId31"/>
    <p:sldId id="292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 autoAdjust="0"/>
  </p:normalViewPr>
  <p:slideViewPr>
    <p:cSldViewPr snapToGrid="0">
      <p:cViewPr varScale="1">
        <p:scale>
          <a:sx n="75" d="100"/>
          <a:sy n="75" d="100"/>
        </p:scale>
        <p:origin x="-126" y="-3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9E5-101E-4409-BDA2-2D1075F8CA87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175B-B76A-4CED-83D5-79EB90B23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9979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9E5-101E-4409-BDA2-2D1075F8CA87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175B-B76A-4CED-83D5-79EB90B23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261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9E5-101E-4409-BDA2-2D1075F8CA87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175B-B76A-4CED-83D5-79EB90B23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3120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9E5-101E-4409-BDA2-2D1075F8CA87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175B-B76A-4CED-83D5-79EB90B23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2322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9E5-101E-4409-BDA2-2D1075F8CA87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175B-B76A-4CED-83D5-79EB90B23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2701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9E5-101E-4409-BDA2-2D1075F8CA87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175B-B76A-4CED-83D5-79EB90B23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3996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9E5-101E-4409-BDA2-2D1075F8CA87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175B-B76A-4CED-83D5-79EB90B23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3822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9E5-101E-4409-BDA2-2D1075F8CA87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175B-B76A-4CED-83D5-79EB90B23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6683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9E5-101E-4409-BDA2-2D1075F8CA87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175B-B76A-4CED-83D5-79EB90B23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0467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9E5-101E-4409-BDA2-2D1075F8CA87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175B-B76A-4CED-83D5-79EB90B23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8386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E9E5-101E-4409-BDA2-2D1075F8CA87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175B-B76A-4CED-83D5-79EB90B23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0833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85000">
              <a:schemeClr val="accent1">
                <a:lumMod val="45000"/>
                <a:lumOff val="55000"/>
              </a:schemeClr>
            </a:gs>
            <a:gs pos="59000">
              <a:srgbClr val="B5D2EC">
                <a:alpha val="33000"/>
                <a:lumMod val="83000"/>
                <a:lumOff val="17000"/>
              </a:srgbClr>
            </a:gs>
            <a:gs pos="66000">
              <a:srgbClr val="B5D2EC"/>
            </a:gs>
            <a:gs pos="53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BE9E5-101E-4409-BDA2-2D1075F8CA87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C175B-B76A-4CED-83D5-79EB90B23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712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&#1043;&#1077;&#1088;&#1073;_&#1053;&#1080;&#1078;&#1085;&#1077;&#1075;&#1086;_&#1053;&#1086;&#1074;&#1075;&#1086;&#1088;&#1086;&#1076;&#1072;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bs.twimg.com/media/D6PXcJnWwAE4N1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023802">
            <a:off x="-111890" y="909766"/>
            <a:ext cx="5727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Нижний Новгород</a:t>
            </a:r>
            <a:endParaRPr lang="ru-RU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9893106">
            <a:off x="7900058" y="1366731"/>
            <a:ext cx="42322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800 лет</a:t>
            </a:r>
            <a:endParaRPr lang="ru-RU" sz="8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47801" y="4127500"/>
            <a:ext cx="5181599" cy="29146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8202" y="4025900"/>
            <a:ext cx="5181599" cy="291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784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1800" y="1797040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Дальнейшие работы продолжили только в XVI веке при Иване III. Строительством руководил итальянский архитектор </a:t>
            </a:r>
            <a:r>
              <a:rPr lang="ru-RU" sz="2000" b="1" i="1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Пьетро</a:t>
            </a:r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Франческо</a:t>
            </a:r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, которого в народе прозвали Петр </a:t>
            </a:r>
            <a:r>
              <a:rPr lang="ru-RU" sz="2000" b="1" i="1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Фрязин</a:t>
            </a:r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. Вместе с ним из Москвы приехал и его помощник - Джованни </a:t>
            </a:r>
            <a:r>
              <a:rPr lang="ru-RU" sz="2000" b="1" i="1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Татти</a:t>
            </a:r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. </a:t>
            </a:r>
            <a:endParaRPr lang="ru-RU" sz="2000" b="1" i="1" dirty="0" smtClean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ru-RU" sz="2000" b="1" i="1" dirty="0">
                <a:latin typeface="Palatino Linotype" panose="02040502050505030304" pitchFamily="18" charset="0"/>
              </a:rPr>
              <a:t/>
            </a:r>
            <a:br>
              <a:rPr lang="ru-RU" sz="2000" b="1" i="1" dirty="0">
                <a:latin typeface="Palatino Linotype" panose="02040502050505030304" pitchFamily="18" charset="0"/>
              </a:rPr>
            </a:br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Под руководством Петра была возведена следующая башня - Ивановская. Она получила свое название в честь храма Иоанна Предтечи, который находился рядом. </a:t>
            </a:r>
            <a:endParaRPr lang="ru-RU" sz="2000" b="1" i="1" dirty="0">
              <a:latin typeface="Palatino Linotype" panose="020405020505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98412" y="-156922"/>
            <a:ext cx="2763106" cy="1554247"/>
          </a:xfrm>
          <a:prstGeom prst="rect">
            <a:avLst/>
          </a:prstGeom>
        </p:spPr>
      </p:pic>
      <p:pic>
        <p:nvPicPr>
          <p:cNvPr id="4100" name="Picture 4" descr="https://progorodnn.ru/userfiles/articles/_cke/0/img154080477147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9300" y="622035"/>
            <a:ext cx="4710531" cy="584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236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98412" y="-156922"/>
            <a:ext cx="2763106" cy="15542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46200" y="358591"/>
            <a:ext cx="10058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Примерно в 1516 году Кремль был готов: перед глазами нижегородцев предстала двухкилометровая стена с 13 башнями. После, его не раз пытались захватить враги, но он так и не был сдан неприятелю.  </a:t>
            </a:r>
            <a:endParaRPr lang="ru-RU" sz="2000" b="1" i="1" dirty="0">
              <a:latin typeface="Palatino Linotype" panose="02040502050505030304" pitchFamily="18" charset="0"/>
            </a:endParaRPr>
          </a:p>
        </p:txBody>
      </p:sp>
      <p:pic>
        <p:nvPicPr>
          <p:cNvPr id="9218" name="Picture 2" descr="http://leon.iwat.ru/wp-content/uploads/2016/04/%D0%9A%D0%B0%D1%80%D1%82%D0%B0-%D0%9D%D0%B8%D0%B6%D0%B5%D0%B3%D0%BE%D1%80%D0%BE%D0%B4%D1%81%D0%BA%D0%BE%D0%B3%D0%BE-%D0%9A%D1%80%D0%B5%D0%BC%D0%BB%D1%8F-800x59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900" y="1503908"/>
            <a:ext cx="10147299" cy="522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262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98412" y="-156922"/>
            <a:ext cx="2763106" cy="1554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9200" y="381662"/>
            <a:ext cx="1056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К началу XVIII века Кремль утратил оборонительную функцию: в 1714 году Петр I основал Нижегородскую губернию, и теперь нижегородская крепость стала ее административным центром. </a:t>
            </a:r>
            <a:endParaRPr lang="ru-RU" sz="2000" b="1" i="1" dirty="0">
              <a:latin typeface="Palatino Linotype" panose="020405020505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7800" y="1935909"/>
            <a:ext cx="46355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Под воздействием природных сил, которым активно помогали предприимчивые горожане, разбиравшие кирпичную кладку стен, масштабное сооружение постепенно ветшало. Попытка остановить разрушение Нижегородского кремля была предпринята Екатериной Великой</a:t>
            </a:r>
            <a:r>
              <a:rPr lang="ru-RU" sz="2000" b="1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.</a:t>
            </a:r>
            <a:r>
              <a:rPr lang="ru-RU" dirty="0"/>
              <a:t> </a:t>
            </a:r>
            <a:r>
              <a:rPr lang="ru-RU" sz="2000" b="1" i="1" dirty="0">
                <a:latin typeface="Palatino Linotype" panose="02040502050505030304" pitchFamily="18" charset="0"/>
              </a:rPr>
              <a:t> В конечном итоге грандиозный замысел закончился символической побелкой стен и сменой кровли. </a:t>
            </a:r>
          </a:p>
        </p:txBody>
      </p:sp>
      <p:pic>
        <p:nvPicPr>
          <p:cNvPr id="9220" name="Picture 4" descr="https://pastvu.com/_p/d/e/9/s/e9s7v36m0jl6tbc0h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0801" y="1756339"/>
            <a:ext cx="6372224" cy="410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844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98412" y="-156922"/>
            <a:ext cx="2763106" cy="1554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6400" y="3299082"/>
            <a:ext cx="114426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В 1896 году завершилась масштабная реконструкция Дмитриевской башни. В ней начал свою работу исторический музей, на открытии которого присутствовал русский император Николай II.</a:t>
            </a:r>
          </a:p>
          <a:p>
            <a:r>
              <a:rPr lang="ru-RU" sz="2000" b="1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После Октябрьской революции внешний вид Нижегородского кремля существенно изменился. В угоду новой власти крепостным стенам вернули красный цвет, а музейные экспонаты, находившиеся в Дмитриевской башне, частично вывезли, частично уничтожили. Наиболее печальной оказалась участь </a:t>
            </a:r>
            <a:r>
              <a:rPr lang="ru-RU" sz="2000" b="1" i="1" dirty="0" err="1" smtClean="0">
                <a:solidFill>
                  <a:srgbClr val="000000"/>
                </a:solidFill>
                <a:latin typeface="Palatino Linotype" panose="02040502050505030304" pitchFamily="18" charset="0"/>
              </a:rPr>
              <a:t>Спасо</a:t>
            </a:r>
            <a:r>
              <a:rPr lang="ru-RU" sz="2000" b="1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-Преображенского собора. Храм полностью разрушили, а на его месте построили Дом советов.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47800" y="620201"/>
            <a:ext cx="10629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Полноценное восстановление Нижегородского кремля началось с приходом к власти Александра II.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28700" y="1994260"/>
            <a:ext cx="1054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При Николае I в крепости был построены Дворец военного губернатора и арсенал для хранения военной амуниции. </a:t>
            </a:r>
          </a:p>
        </p:txBody>
      </p:sp>
    </p:spTree>
    <p:extLst>
      <p:ext uri="{BB962C8B-B14F-4D97-AF65-F5344CB8AC3E}">
        <p14:creationId xmlns:p14="http://schemas.microsoft.com/office/powerpoint/2010/main" xmlns="" val="285439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98412" y="-156922"/>
            <a:ext cx="2763106" cy="1554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84300" y="354043"/>
            <a:ext cx="10909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Уже в 1949 году власти предприняли очередную попытку восстановления исторической достопримечательности, итогом которой стала полная реконструкция Борисоглебской башни</a:t>
            </a:r>
            <a:r>
              <a:rPr lang="ru-RU" sz="2000" b="1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.</a:t>
            </a:r>
            <a:endParaRPr lang="ru-RU" sz="2000" b="1" i="1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7800" y="1397325"/>
            <a:ext cx="11899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С развалом Страны Советов Нижегородский кремль медленно, но верно начал приходить в запустение. Многие помещения были сданы в аренду в качестве торговых площадей, что только ускорило процесс обветшания и разрушения построек. В начале 2000-х стены фортификации дали трещины. Явление вызвало широкий общественный резонанс, который послужил сигналом к новому этапу реставрационных работ. Начатая в 2005 году реконструкция Нижегородского кремля в очередной раз изменила облик крепости, заодно вернув ей некогда утраченную </a:t>
            </a:r>
            <a:r>
              <a:rPr lang="ru-RU" sz="2000" b="1" i="1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Зачатскую</a:t>
            </a:r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 башню.</a:t>
            </a:r>
          </a:p>
        </p:txBody>
      </p:sp>
      <p:pic>
        <p:nvPicPr>
          <p:cNvPr id="7170" name="Picture 2" descr="http://s00.yaplakal.com/pics/pics_preview/3/8/2/68872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9900" y="3436937"/>
            <a:ext cx="6797675" cy="327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658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98412" y="-156922"/>
            <a:ext cx="2763106" cy="1554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47129" y="95780"/>
            <a:ext cx="73356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Памятники архитектуры</a:t>
            </a:r>
            <a:endParaRPr lang="ru-RU" sz="4400" b="1" i="1" dirty="0">
              <a:solidFill>
                <a:srgbClr val="FF0000"/>
              </a:solidFill>
              <a:effectLst/>
              <a:latin typeface="Palatino Linotype" panose="02040502050505030304" pitchFamily="18" charset="0"/>
            </a:endParaRPr>
          </a:p>
        </p:txBody>
      </p:sp>
      <p:pic>
        <p:nvPicPr>
          <p:cNvPr id="2050" name="Picture 2" descr="https://experience-ireland.s3.amazonaws.com/thumbs2/9e68faf0-653b-11ea-b146-025c4c6e7a28.800x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169582"/>
            <a:ext cx="6857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65577" y="6377762"/>
            <a:ext cx="4222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Palatino Linotype" panose="02040502050505030304" pitchFamily="18" charset="0"/>
              </a:rPr>
              <a:t>Нижегородский кремль</a:t>
            </a:r>
            <a:endParaRPr lang="ru-RU" b="1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001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mg.lookmytrips.com/images/look7kos/big-56c493bbff936744af0bd2bb-56e2a1c2e6575-1be58e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213" y="1367791"/>
            <a:ext cx="5442985" cy="535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1328" y="167462"/>
            <a:ext cx="42227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Государственный банк</a:t>
            </a:r>
            <a:endParaRPr lang="ru-RU" sz="3600" b="1" i="1" dirty="0">
              <a:latin typeface="Palatino Linotype" panose="02040502050505030304" pitchFamily="18" charset="0"/>
            </a:endParaRPr>
          </a:p>
        </p:txBody>
      </p:sp>
      <p:pic>
        <p:nvPicPr>
          <p:cNvPr id="16388" name="Picture 4" descr="https://avatars.mds.yandex.net/get-pdb/28866/14c1a732-9e28-49cf-907c-63b2e66c2005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3485" y="1367791"/>
            <a:ext cx="5868640" cy="535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711328" y="167462"/>
            <a:ext cx="4718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Домик Петра </a:t>
            </a:r>
            <a:r>
              <a:rPr lang="en-US" sz="3600" b="1" i="1" dirty="0" smtClean="0">
                <a:latin typeface="Palatino Linotype" panose="02040502050505030304" pitchFamily="18" charset="0"/>
              </a:rPr>
              <a:t>I (</a:t>
            </a:r>
            <a:r>
              <a:rPr lang="ru-RU" sz="3600" b="1" i="1" dirty="0" smtClean="0">
                <a:latin typeface="Palatino Linotype" panose="02040502050505030304" pitchFamily="18" charset="0"/>
              </a:rPr>
              <a:t>палаты </a:t>
            </a:r>
            <a:r>
              <a:rPr lang="ru-RU" sz="3600" b="1" i="1" dirty="0" err="1" smtClean="0">
                <a:latin typeface="Palatino Linotype" panose="02040502050505030304" pitchFamily="18" charset="0"/>
              </a:rPr>
              <a:t>Чатыгина</a:t>
            </a:r>
            <a:r>
              <a:rPr lang="ru-RU" sz="3600" b="1" i="1" dirty="0" smtClean="0">
                <a:latin typeface="Palatino Linotype" panose="02040502050505030304" pitchFamily="18" charset="0"/>
              </a:rPr>
              <a:t>)</a:t>
            </a:r>
            <a:endParaRPr lang="ru-RU" sz="3600" b="1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16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.wikimedia.org/wikipedia/commons/9/9d/NN_Emperor%27s_Pavilion_on_Moscow_Station_08-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" y="1200329"/>
            <a:ext cx="5969000" cy="54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8728" y="0"/>
            <a:ext cx="5226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Императорский (царский) павильон</a:t>
            </a:r>
            <a:endParaRPr lang="ru-RU" sz="3600" b="1" i="1" dirty="0">
              <a:latin typeface="Palatino Linotype" panose="02040502050505030304" pitchFamily="18" charset="0"/>
            </a:endParaRPr>
          </a:p>
        </p:txBody>
      </p:sp>
      <p:pic>
        <p:nvPicPr>
          <p:cNvPr id="1026" name="Picture 2" descr="https://wikiway.com/upload/hl-photo/f83/9a1/nizhegorodskaya_yarmarka_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4900" y="1200329"/>
            <a:ext cx="6007099" cy="54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82828" y="-1"/>
            <a:ext cx="5226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Нижегородская ярмарка</a:t>
            </a:r>
            <a:endParaRPr lang="ru-RU" sz="3600" b="1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10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ormgimn.narod.ru/picture/Panoram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99" y="1638300"/>
            <a:ext cx="5943601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8728" y="0"/>
            <a:ext cx="5226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Усадьба Рукавишниковых</a:t>
            </a:r>
            <a:endParaRPr lang="ru-RU" sz="3600" b="1" i="1" dirty="0">
              <a:latin typeface="Palatino Linotype" panose="02040502050505030304" pitchFamily="18" charset="0"/>
            </a:endParaRPr>
          </a:p>
        </p:txBody>
      </p:sp>
      <p:pic>
        <p:nvPicPr>
          <p:cNvPr id="2052" name="Picture 4" descr="https://kelohouse.ru/images/dom60/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38300"/>
            <a:ext cx="57277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498964" y="0"/>
            <a:ext cx="5226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Палаты </a:t>
            </a:r>
          </a:p>
          <a:p>
            <a:pPr algn="ctr"/>
            <a:r>
              <a:rPr lang="ru-RU" sz="3600" b="1" i="1" dirty="0" err="1" smtClean="0">
                <a:latin typeface="Palatino Linotype" panose="02040502050505030304" pitchFamily="18" charset="0"/>
              </a:rPr>
              <a:t>Пушниковых</a:t>
            </a:r>
            <a:endParaRPr lang="ru-RU" sz="3600" b="1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681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8728" y="0"/>
            <a:ext cx="5226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Чкаловская </a:t>
            </a:r>
          </a:p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лестница</a:t>
            </a:r>
            <a:endParaRPr lang="ru-RU" sz="3600" b="1" i="1" dirty="0">
              <a:latin typeface="Palatino Linotype" panose="02040502050505030304" pitchFamily="18" charset="0"/>
            </a:endParaRPr>
          </a:p>
        </p:txBody>
      </p:sp>
      <p:pic>
        <p:nvPicPr>
          <p:cNvPr id="3074" name="Picture 2" descr="https://footballcitymediacenter.ru/images/75/12/7512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494" y="1447800"/>
            <a:ext cx="5386806" cy="503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g.lookmytrips.com/images/look69vm/big-5719e9deff93677f2b0654e7-5719f7c16e1ea-1bhjtu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7100" y="1447800"/>
            <a:ext cx="5689600" cy="503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38614" y="38100"/>
            <a:ext cx="5226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Памятник </a:t>
            </a:r>
          </a:p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Чкалову</a:t>
            </a:r>
            <a:endParaRPr lang="ru-RU" sz="3600" b="1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521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7390" y="127000"/>
            <a:ext cx="3986428" cy="5554663"/>
          </a:xfrm>
        </p:spPr>
      </p:pic>
      <p:sp>
        <p:nvSpPr>
          <p:cNvPr id="3" name="Прямоугольник 2"/>
          <p:cNvSpPr/>
          <p:nvPr/>
        </p:nvSpPr>
        <p:spPr>
          <a:xfrm>
            <a:off x="7651064" y="5681663"/>
            <a:ext cx="42227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Palatino Linotype" panose="02040502050505030304" pitchFamily="18" charset="0"/>
              </a:rPr>
              <a:t>Памятник великому князю Юрию Всеволодовичу и святителю Симону в Нижегородском кремле</a:t>
            </a:r>
            <a:endParaRPr lang="ru-RU" b="1" dirty="0"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8100" y="440303"/>
            <a:ext cx="65792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1221 год </a:t>
            </a:r>
            <a:r>
              <a:rPr lang="ru-RU" sz="2200" b="1" i="1" dirty="0" smtClean="0">
                <a:latin typeface="Palatino Linotype" panose="02040502050505030304" pitchFamily="18" charset="0"/>
              </a:rPr>
              <a:t>– дата, которую знает каждый нижегородец: </a:t>
            </a:r>
          </a:p>
          <a:p>
            <a:pPr algn="ctr"/>
            <a:r>
              <a:rPr lang="ru-RU" sz="2200" b="1" i="1" dirty="0">
                <a:latin typeface="Palatino Linotype" panose="02040502050505030304" pitchFamily="18" charset="0"/>
              </a:rPr>
              <a:t>г</a:t>
            </a:r>
            <a:r>
              <a:rPr lang="ru-RU" sz="2200" b="1" i="1" dirty="0" smtClean="0">
                <a:latin typeface="Palatino Linotype" panose="02040502050505030304" pitchFamily="18" charset="0"/>
              </a:rPr>
              <a:t>од, когда был основан великим князем </a:t>
            </a:r>
          </a:p>
          <a:p>
            <a:pPr algn="ctr"/>
            <a:r>
              <a:rPr lang="ru-RU" sz="2200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Юрием (Георгием) Всеволодовичем</a:t>
            </a:r>
            <a:r>
              <a:rPr lang="ru-RU" sz="2200" b="1" i="1" dirty="0" smtClean="0">
                <a:latin typeface="Palatino Linotype" panose="02040502050505030304" pitchFamily="18" charset="0"/>
              </a:rPr>
              <a:t>, Нижний Новгород.</a:t>
            </a:r>
            <a:endParaRPr lang="ru-RU" sz="2200" b="1" i="1" dirty="0"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087" y="4687057"/>
            <a:ext cx="74368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В 2021 году </a:t>
            </a: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Нижнему Новгороду </a:t>
            </a: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исполнится 800 лет.</a:t>
            </a:r>
            <a:endParaRPr lang="ru-RU" sz="36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50" y="2732957"/>
            <a:ext cx="74368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latin typeface="Palatino Linotype" panose="02040502050505030304" pitchFamily="18" charset="0"/>
              </a:rPr>
              <a:t>Юрий Всеволодович был сыном </a:t>
            </a:r>
          </a:p>
          <a:p>
            <a:pPr algn="ctr"/>
            <a:r>
              <a:rPr lang="ru-RU" sz="2200" b="1" i="1" dirty="0" smtClean="0">
                <a:latin typeface="Palatino Linotype" panose="02040502050505030304" pitchFamily="18" charset="0"/>
              </a:rPr>
              <a:t>Всеволода Большое Гнездо, внуком основателя Москвы Юрия Долгорукого и правнуком киевского князя Владимира Мономаха.</a:t>
            </a:r>
            <a:endParaRPr lang="ru-RU" sz="2200" b="1" i="1" dirty="0">
              <a:latin typeface="Palatino Linotype" panose="02040502050505030304" pitchFamily="18" charset="0"/>
            </a:endParaRPr>
          </a:p>
        </p:txBody>
      </p:sp>
      <p:pic>
        <p:nvPicPr>
          <p:cNvPr id="8" name="Рисунок 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73012" y="0"/>
            <a:ext cx="2763106" cy="155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1404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494104" y="50800"/>
            <a:ext cx="5226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Памятник</a:t>
            </a:r>
          </a:p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 Ленину</a:t>
            </a:r>
            <a:endParaRPr lang="ru-RU" sz="3600" b="1" i="1" dirty="0">
              <a:latin typeface="Palatino Linotype" panose="02040502050505030304" pitchFamily="18" charset="0"/>
            </a:endParaRPr>
          </a:p>
        </p:txBody>
      </p:sp>
      <p:pic>
        <p:nvPicPr>
          <p:cNvPr id="4102" name="Picture 6" descr="https://i1.photo.2gis.com/images/geo/19/2674012309545931_8a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9001" y="1397000"/>
            <a:ext cx="6019800" cy="52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38200" y="50800"/>
            <a:ext cx="3885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Памятник</a:t>
            </a:r>
          </a:p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 П.Н. Нестерову</a:t>
            </a:r>
            <a:endParaRPr lang="ru-RU" sz="3600" b="1" i="1" dirty="0">
              <a:latin typeface="Palatino Linotype" panose="02040502050505030304" pitchFamily="18" charset="0"/>
            </a:endParaRPr>
          </a:p>
        </p:txBody>
      </p:sp>
      <p:pic>
        <p:nvPicPr>
          <p:cNvPr id="4104" name="Picture 8" descr="https://kartarf.ru/images/heritage/1080/6/639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7000"/>
            <a:ext cx="5651500" cy="52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221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7414" y="50800"/>
            <a:ext cx="5226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Памятник </a:t>
            </a:r>
          </a:p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Минину и Пожарскому</a:t>
            </a:r>
            <a:endParaRPr lang="ru-RU" sz="3600" b="1" i="1" dirty="0">
              <a:latin typeface="Palatino Linotype" panose="02040502050505030304" pitchFamily="18" charset="0"/>
            </a:endParaRPr>
          </a:p>
        </p:txBody>
      </p:sp>
      <p:pic>
        <p:nvPicPr>
          <p:cNvPr id="6" name="Picture 2" descr="https://ds05.infourok.ru/uploads/ex/0518/00101e2f-9505fb6b/hello_html_6eb021e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900" y="1397000"/>
            <a:ext cx="5689600" cy="52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56300" y="50800"/>
            <a:ext cx="6235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atin typeface="Palatino Linotype" panose="02040502050505030304" pitchFamily="18" charset="0"/>
              </a:rPr>
              <a:t>Х</a:t>
            </a:r>
            <a:r>
              <a:rPr lang="ru-RU" sz="3600" b="1" i="1" dirty="0" smtClean="0">
                <a:latin typeface="Palatino Linotype" panose="02040502050505030304" pitchFamily="18" charset="0"/>
              </a:rPr>
              <a:t>рам Рождества </a:t>
            </a:r>
          </a:p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Иоанна Предтечи</a:t>
            </a:r>
            <a:endParaRPr lang="ru-RU" sz="3600" b="1" i="1" dirty="0">
              <a:latin typeface="Palatino Linotype" panose="02040502050505030304" pitchFamily="18" charset="0"/>
            </a:endParaRPr>
          </a:p>
        </p:txBody>
      </p:sp>
      <p:pic>
        <p:nvPicPr>
          <p:cNvPr id="1026" name="Picture 2" descr="http://buro-nnov.ru/wp-content/uploads/predtechi-khr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51" y="1397000"/>
            <a:ext cx="6013450" cy="52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912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9614" y="0"/>
            <a:ext cx="55469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Михайло-Архангельский собор</a:t>
            </a:r>
            <a:endParaRPr lang="ru-RU" sz="3600" b="1" i="1" dirty="0">
              <a:latin typeface="Palatino Linotype" panose="02040502050505030304" pitchFamily="18" charset="0"/>
            </a:endParaRPr>
          </a:p>
        </p:txBody>
      </p:sp>
      <p:pic>
        <p:nvPicPr>
          <p:cNvPr id="2050" name="Picture 2" descr="https://kudago.com/media/images/place/9f/d5/9fd50d51ed82503125d8114d6c455e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75" y="1200330"/>
            <a:ext cx="5711825" cy="546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61087" y="0"/>
            <a:ext cx="55469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Вознесенский Печерский мужской монастырь</a:t>
            </a:r>
            <a:endParaRPr lang="ru-RU" sz="3600" b="1" i="1" dirty="0">
              <a:latin typeface="Palatino Linotype" panose="02040502050505030304" pitchFamily="18" charset="0"/>
            </a:endParaRPr>
          </a:p>
        </p:txBody>
      </p:sp>
      <p:pic>
        <p:nvPicPr>
          <p:cNvPr id="1026" name="Picture 2" descr="https://cdn.fishki.net/upload/post/2017/11/14/2431036/tn/640e3b64329b898ef7295c4f2386fd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2500" y="1200329"/>
            <a:ext cx="5994400" cy="546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747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9614" y="0"/>
            <a:ext cx="11782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Нижегородский государственный академический театр драмы имени М. Горького</a:t>
            </a:r>
            <a:endParaRPr lang="ru-RU" sz="3600" b="1" i="1" dirty="0">
              <a:latin typeface="Palatino Linotype" panose="02040502050505030304" pitchFamily="18" charset="0"/>
            </a:endParaRPr>
          </a:p>
        </p:txBody>
      </p:sp>
      <p:pic>
        <p:nvPicPr>
          <p:cNvPr id="2050" name="Picture 2" descr="https://pbs.twimg.com/media/Ea5SI1lWAAMRF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4600" y="1200329"/>
            <a:ext cx="9677400" cy="553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984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7544" y="0"/>
            <a:ext cx="5343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Нижегородский театр юного зрителя (ТЮЗ)</a:t>
            </a:r>
            <a:endParaRPr lang="ru-RU" sz="3600" b="1" i="1" dirty="0">
              <a:latin typeface="Palatino Linotype" panose="02040502050505030304" pitchFamily="18" charset="0"/>
            </a:endParaRPr>
          </a:p>
        </p:txBody>
      </p:sp>
      <p:pic>
        <p:nvPicPr>
          <p:cNvPr id="3074" name="Picture 2" descr="https://visitnizhny.ru/r/unsig/fit/1600/2000/ce/0/aHR/0cHM6Ly/92aXNpdG5pemhueS5ydS91cGxvYWQvaWJsb2NrLzQxMS9UWVVaX2ZvdG9fbGV0b19sdWNoaS5qcG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175" y="1320800"/>
            <a:ext cx="5762625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91330" y="220822"/>
            <a:ext cx="64006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 smtClean="0">
                <a:latin typeface="Palatino Linotype" panose="02040502050505030304" pitchFamily="18" charset="0"/>
              </a:rPr>
              <a:t>Нижегородский государственный академический театр кукол</a:t>
            </a:r>
            <a:endParaRPr lang="ru-RU" sz="3000" b="1" i="1" dirty="0">
              <a:latin typeface="Palatino Linotype" panose="02040502050505030304" pitchFamily="18" charset="0"/>
            </a:endParaRPr>
          </a:p>
        </p:txBody>
      </p:sp>
      <p:pic>
        <p:nvPicPr>
          <p:cNvPr id="3076" name="Picture 4" descr="https://cf2.ppt-online.org/files2/slide/r/R0zTCH4P7Fx3fGMUNqtsupZ1kLcblB9JiyEX2e/slide-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320801"/>
            <a:ext cx="5981701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60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9614" y="0"/>
            <a:ext cx="11782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Нижегородский государственный академический театр оперы и балета имени А.С. Пушкина</a:t>
            </a:r>
            <a:endParaRPr lang="ru-RU" sz="3600" b="1" i="1" dirty="0">
              <a:latin typeface="Palatino Linotype" panose="02040502050505030304" pitchFamily="18" charset="0"/>
            </a:endParaRPr>
          </a:p>
        </p:txBody>
      </p:sp>
      <p:pic>
        <p:nvPicPr>
          <p:cNvPr id="4098" name="Picture 2" descr="https://sun9-66.userapi.com/c846321/v846321233/1de50e/g1X26b9hyR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057" y="1303337"/>
            <a:ext cx="11860343" cy="544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181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nteresnyefakty.org/wp-content/uploads/nikolaj-lobachevskij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968" y="2030786"/>
            <a:ext cx="3640616" cy="482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43778" y="96953"/>
            <a:ext cx="99549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Известные люди Нижнего Новгорода</a:t>
            </a:r>
            <a:endParaRPr lang="ru-RU" sz="4400" b="1" i="1" dirty="0">
              <a:solidFill>
                <a:srgbClr val="FF0000"/>
              </a:solidFill>
              <a:effectLst/>
              <a:latin typeface="Palatino Linotype" panose="020405020505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6075" y="744300"/>
            <a:ext cx="5343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Николай Иванович Лобачевский</a:t>
            </a:r>
            <a:endParaRPr lang="ru-RU" sz="3600" b="1" i="1" dirty="0">
              <a:latin typeface="Palatino Linotype" panose="020405020505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54961" y="1021300"/>
            <a:ext cx="5343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Максим Горький</a:t>
            </a:r>
            <a:endParaRPr lang="ru-RU" sz="3600" b="1" i="1" dirty="0">
              <a:latin typeface="Palatino Linotype" panose="02040502050505030304" pitchFamily="18" charset="0"/>
            </a:endParaRPr>
          </a:p>
        </p:txBody>
      </p:sp>
      <p:pic>
        <p:nvPicPr>
          <p:cNvPr id="5124" name="Picture 4" descr="https://ic.pics.livejournal.com/kalinchevse/84151318/207191/207191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4072" y="1875938"/>
            <a:ext cx="3457271" cy="498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408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975" y="109300"/>
            <a:ext cx="5343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Иван Петрович Кулибин</a:t>
            </a:r>
            <a:endParaRPr lang="ru-RU" sz="3600" b="1" i="1" dirty="0">
              <a:latin typeface="Palatino Linotype" panose="02040502050505030304" pitchFamily="18" charset="0"/>
            </a:endParaRPr>
          </a:p>
        </p:txBody>
      </p:sp>
      <p:pic>
        <p:nvPicPr>
          <p:cNvPr id="6146" name="Picture 2" descr="https://r1.mt.ru/r29/photoF57D/20911991111-0/jpg/bp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76" y="1487429"/>
            <a:ext cx="4576306" cy="515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70600" y="109300"/>
            <a:ext cx="55714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Palatino Linotype" panose="02040502050505030304" pitchFamily="18" charset="0"/>
              </a:rPr>
              <a:t>Николай Александрович Добролюбов</a:t>
            </a:r>
            <a:endParaRPr lang="ru-RU" sz="3600" b="1" i="1" dirty="0">
              <a:latin typeface="Palatino Linotype" panose="02040502050505030304" pitchFamily="18" charset="0"/>
            </a:endParaRPr>
          </a:p>
        </p:txBody>
      </p:sp>
      <p:pic>
        <p:nvPicPr>
          <p:cNvPr id="6148" name="Picture 4" descr="https://pbs.twimg.com/media/C357z1xWYAAZzab.jpg: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6581" y="1487428"/>
            <a:ext cx="3895594" cy="515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48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98412" y="-156922"/>
            <a:ext cx="2763106" cy="1554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2100" y="1453651"/>
            <a:ext cx="11315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i="1" dirty="0" smtClean="0">
                <a:solidFill>
                  <a:srgbClr val="14171E"/>
                </a:solidFill>
                <a:latin typeface="Palatino Linotype" panose="02040502050505030304" pitchFamily="18" charset="0"/>
              </a:rPr>
              <a:t>Нижний </a:t>
            </a:r>
            <a:r>
              <a:rPr lang="ru-RU" sz="2000" b="1" i="1" dirty="0">
                <a:solidFill>
                  <a:srgbClr val="14171E"/>
                </a:solidFill>
                <a:latin typeface="Palatino Linotype" panose="02040502050505030304" pitchFamily="18" charset="0"/>
              </a:rPr>
              <a:t>Новгород — пятый по численности населения город </a:t>
            </a:r>
            <a:r>
              <a:rPr lang="ru-RU" sz="2000" b="1" i="1" dirty="0" smtClean="0">
                <a:solidFill>
                  <a:srgbClr val="14171E"/>
                </a:solidFill>
                <a:latin typeface="Palatino Linotype" panose="02040502050505030304" pitchFamily="18" charset="0"/>
              </a:rPr>
              <a:t>России, важный </a:t>
            </a:r>
            <a:r>
              <a:rPr lang="ru-RU" sz="2000" b="1" i="1" dirty="0">
                <a:solidFill>
                  <a:srgbClr val="14171E"/>
                </a:solidFill>
                <a:latin typeface="Palatino Linotype" panose="02040502050505030304" pitchFamily="18" charset="0"/>
              </a:rPr>
              <a:t>экономический, транспортный и культурный центр </a:t>
            </a:r>
            <a:r>
              <a:rPr lang="ru-RU" sz="2000" b="1" i="1" dirty="0" smtClean="0">
                <a:solidFill>
                  <a:srgbClr val="14171E"/>
                </a:solidFill>
                <a:latin typeface="Palatino Linotype" panose="02040502050505030304" pitchFamily="18" charset="0"/>
              </a:rPr>
              <a:t>страны</a:t>
            </a:r>
            <a:endParaRPr lang="ru-RU" sz="2000" b="1" i="1" dirty="0">
              <a:solidFill>
                <a:srgbClr val="14171E"/>
              </a:solidFill>
              <a:effectLst/>
              <a:latin typeface="Palatino Linotype" panose="020405020505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80494" y="234239"/>
            <a:ext cx="101273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i="1" dirty="0" smtClean="0">
                <a:solidFill>
                  <a:srgbClr val="14171E"/>
                </a:solidFill>
                <a:latin typeface="Palatino Linotype" panose="02040502050505030304" pitchFamily="18" charset="0"/>
              </a:rPr>
              <a:t>Сейчас </a:t>
            </a:r>
            <a:r>
              <a:rPr lang="ru-RU" sz="2000" b="1" i="1" dirty="0" err="1" smtClean="0">
                <a:solidFill>
                  <a:srgbClr val="14171E"/>
                </a:solidFill>
                <a:latin typeface="Palatino Linotype" panose="02040502050505030304" pitchFamily="18" charset="0"/>
              </a:rPr>
              <a:t>Ни́жний</a:t>
            </a:r>
            <a:r>
              <a:rPr lang="ru-RU" sz="2000" b="1" i="1" dirty="0" smtClean="0">
                <a:solidFill>
                  <a:srgbClr val="14171E"/>
                </a:solidFill>
                <a:latin typeface="Palatino Linotype" panose="02040502050505030304" pitchFamily="18" charset="0"/>
              </a:rPr>
              <a:t> </a:t>
            </a:r>
            <a:r>
              <a:rPr lang="ru-RU" sz="2000" b="1" i="1" dirty="0" err="1" smtClean="0">
                <a:solidFill>
                  <a:srgbClr val="14171E"/>
                </a:solidFill>
                <a:latin typeface="Palatino Linotype" panose="02040502050505030304" pitchFamily="18" charset="0"/>
              </a:rPr>
              <a:t>Но́вгород</a:t>
            </a:r>
            <a:r>
              <a:rPr lang="ru-RU" sz="2000" b="1" i="1" dirty="0" smtClean="0">
                <a:solidFill>
                  <a:srgbClr val="14171E"/>
                </a:solidFill>
                <a:latin typeface="Palatino Linotype" panose="02040502050505030304" pitchFamily="18" charset="0"/>
              </a:rPr>
              <a:t>— </a:t>
            </a:r>
            <a:r>
              <a:rPr lang="ru-RU" sz="2000" b="1" i="1" dirty="0">
                <a:solidFill>
                  <a:srgbClr val="14171E"/>
                </a:solidFill>
                <a:latin typeface="Palatino Linotype" panose="02040502050505030304" pitchFamily="18" charset="0"/>
              </a:rPr>
              <a:t>город в России, административный центр Нижегородской области, центр и крупнейший город </a:t>
            </a:r>
            <a:r>
              <a:rPr lang="ru-RU" sz="2000" b="1" i="1" dirty="0" smtClean="0">
                <a:solidFill>
                  <a:srgbClr val="14171E"/>
                </a:solidFill>
                <a:latin typeface="Palatino Linotype" panose="02040502050505030304" pitchFamily="18" charset="0"/>
              </a:rPr>
              <a:t>Приволжского </a:t>
            </a:r>
            <a:r>
              <a:rPr lang="ru-RU" sz="2000" b="1" i="1" dirty="0">
                <a:solidFill>
                  <a:srgbClr val="14171E"/>
                </a:solidFill>
                <a:latin typeface="Palatino Linotype" panose="02040502050505030304" pitchFamily="18" charset="0"/>
              </a:rPr>
              <a:t>федерального округа. 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5450" y="2423512"/>
            <a:ext cx="11620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14171E"/>
                </a:solidFill>
                <a:latin typeface="Palatino Linotype" panose="02040502050505030304" pitchFamily="18" charset="0"/>
              </a:rPr>
              <a:t>Нижний Новгород является столицей </a:t>
            </a:r>
            <a:r>
              <a:rPr lang="ru-RU" sz="2000" b="1" i="1" dirty="0">
                <a:latin typeface="Palatino Linotype" panose="02040502050505030304" pitchFamily="18" charset="0"/>
              </a:rPr>
              <a:t>Приволжского федерального округа</a:t>
            </a:r>
            <a:r>
              <a:rPr lang="ru-RU" sz="2000" b="1" i="1" dirty="0">
                <a:solidFill>
                  <a:srgbClr val="14171E"/>
                </a:solidFill>
                <a:latin typeface="Palatino Linotype" panose="02040502050505030304" pitchFamily="18" charset="0"/>
              </a:rPr>
              <a:t>, центром Нижегородского региона и признанной столицей Волго-Вятского экономического района.</a:t>
            </a:r>
            <a:endParaRPr lang="ru-RU" sz="2000" b="1" i="1" dirty="0">
              <a:latin typeface="Palatino Linotype" panose="02040502050505030304" pitchFamily="18" charset="0"/>
            </a:endParaRPr>
          </a:p>
        </p:txBody>
      </p:sp>
      <p:pic>
        <p:nvPicPr>
          <p:cNvPr id="1026" name="Picture 2" descr="https://avatars.mds.yandex.net/get-zen_doc/99893/pub_5adc0bdb7ddde8dbeaae21e4_5adc0d2f9d5cb3b4f98355f3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50" y="3407326"/>
            <a:ext cx="4699000" cy="313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9.userapi.com/c850536/v850536185/18fd3a/x3BR-QMWCS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3758" y="3335147"/>
            <a:ext cx="4924042" cy="327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713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98412" y="-156922"/>
            <a:ext cx="2489112" cy="14001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49578" y="238011"/>
            <a:ext cx="104502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Промышленность Нижнего Новгорода</a:t>
            </a:r>
            <a:endParaRPr lang="ru-RU" sz="4400" b="1" i="1" dirty="0">
              <a:solidFill>
                <a:srgbClr val="FF0000"/>
              </a:solidFill>
              <a:effectLst/>
              <a:latin typeface="Palatino Linotype" panose="0204050205050503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6144" y="1172875"/>
            <a:ext cx="11668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Palatino Linotype" panose="02040502050505030304" pitchFamily="18" charset="0"/>
              </a:rPr>
              <a:t>Промышленность Нижнего Новгорода представлена машиностроением и металлообработкой, энергетикой, легкой и пищевой промышленностью.</a:t>
            </a:r>
          </a:p>
        </p:txBody>
      </p:sp>
      <p:pic>
        <p:nvPicPr>
          <p:cNvPr id="8194" name="Picture 2" descr="https://static.life.ru/posts/2019/07/1232506/f0f7dfeb54f741d44c3c4da40a9443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154" y="2334718"/>
            <a:ext cx="5486469" cy="423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sudostroy.com/wp-content/uploads/2018/09/kr-s_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334718"/>
            <a:ext cx="5641975" cy="423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610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73012" y="0"/>
            <a:ext cx="2763106" cy="15542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5700" y="54022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А почему всё-таки </a:t>
            </a: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Нижний Новгород так назван?</a:t>
            </a:r>
            <a:endParaRPr lang="ru-RU" sz="36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050" name="Picture 2" descr="https://w-fish.ru/info/img/karta-volg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8000" y="1745720"/>
            <a:ext cx="3728240" cy="464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18441" y="1161846"/>
            <a:ext cx="1033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Palatino Linotype" panose="02040502050505030304" pitchFamily="18" charset="0"/>
              </a:rPr>
              <a:t>По традиции вновь созданный город назвали </a:t>
            </a:r>
            <a:r>
              <a:rPr lang="ru-RU" sz="2400" b="1" i="1" u="sng" dirty="0">
                <a:latin typeface="Palatino Linotype" panose="02040502050505030304" pitchFamily="18" charset="0"/>
              </a:rPr>
              <a:t>Новым</a:t>
            </a:r>
            <a:r>
              <a:rPr lang="ru-RU" sz="2400" b="1" i="1" dirty="0">
                <a:latin typeface="Palatino Linotype" panose="02040502050505030304" pitchFamily="18" charset="0"/>
              </a:rPr>
              <a:t> («Нов </a:t>
            </a:r>
            <a:r>
              <a:rPr lang="ru-RU" sz="2400" b="1" i="1" dirty="0" smtClean="0">
                <a:latin typeface="Palatino Linotype" panose="02040502050505030304" pitchFamily="18" charset="0"/>
              </a:rPr>
              <a:t>град</a:t>
            </a:r>
            <a:r>
              <a:rPr lang="ru-RU" sz="2400" b="1" i="1" dirty="0">
                <a:latin typeface="Palatino Linotype" panose="02040502050505030304" pitchFamily="18" charset="0"/>
              </a:rPr>
              <a:t>»).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206499" y="2468299"/>
            <a:ext cx="807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А </a:t>
            </a:r>
            <a:r>
              <a:rPr lang="ru-RU" sz="3600" b="1" i="1" dirty="0" smtClean="0">
                <a:solidFill>
                  <a:srgbClr val="0070C0"/>
                </a:solidFill>
                <a:latin typeface="Palatino Linotype" panose="02040502050505030304" pitchFamily="18" charset="0"/>
              </a:rPr>
              <a:t>почему </a:t>
            </a:r>
            <a:r>
              <a:rPr lang="ru-RU" sz="3600" b="1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Нижний?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" y="4296290"/>
            <a:ext cx="8127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Palatino Linotype" panose="02040502050505030304" pitchFamily="18" charset="0"/>
              </a:rPr>
              <a:t>Естественно</a:t>
            </a:r>
            <a:r>
              <a:rPr lang="ru-RU" sz="2000" b="1" i="1" dirty="0">
                <a:latin typeface="Palatino Linotype" panose="02040502050505030304" pitchFamily="18" charset="0"/>
              </a:rPr>
              <a:t>, первая </a:t>
            </a:r>
            <a:r>
              <a:rPr lang="ru-RU" sz="2000" b="1" i="1" dirty="0" smtClean="0">
                <a:latin typeface="Palatino Linotype" panose="02040502050505030304" pitchFamily="18" charset="0"/>
              </a:rPr>
              <a:t>мысль - </a:t>
            </a:r>
            <a:r>
              <a:rPr lang="ru-RU" sz="2000" b="1" i="1" dirty="0">
                <a:latin typeface="Palatino Linotype" panose="02040502050505030304" pitchFamily="18" charset="0"/>
              </a:rPr>
              <a:t>потому что он ниже, чем </a:t>
            </a:r>
            <a:r>
              <a:rPr lang="ru-RU" sz="2000" b="1" i="1" dirty="0" smtClean="0">
                <a:latin typeface="Palatino Linotype" panose="02040502050505030304" pitchFamily="18" charset="0"/>
              </a:rPr>
              <a:t>Новгород</a:t>
            </a:r>
          </a:p>
          <a:p>
            <a:pPr algn="ctr"/>
            <a:r>
              <a:rPr lang="ru-RU" sz="2000" b="1" i="1" dirty="0" smtClean="0">
                <a:latin typeface="Palatino Linotype" panose="02040502050505030304" pitchFamily="18" charset="0"/>
              </a:rPr>
              <a:t> (</a:t>
            </a:r>
            <a:r>
              <a:rPr lang="ru-RU" sz="2000" b="1" i="1" dirty="0">
                <a:latin typeface="Palatino Linotype" panose="02040502050505030304" pitchFamily="18" charset="0"/>
              </a:rPr>
              <a:t>нам так раньше и объясняли). </a:t>
            </a:r>
            <a:endParaRPr lang="ru-RU" sz="2000" b="1" i="1" dirty="0" smtClean="0">
              <a:latin typeface="Palatino Linotype" panose="02040502050505030304" pitchFamily="18" charset="0"/>
            </a:endParaRPr>
          </a:p>
          <a:p>
            <a:pPr algn="ctr"/>
            <a:r>
              <a:rPr lang="ru-RU" sz="2000" b="1" i="1" dirty="0" smtClean="0">
                <a:latin typeface="Palatino Linotype" panose="02040502050505030304" pitchFamily="18" charset="0"/>
              </a:rPr>
              <a:t>Но </a:t>
            </a:r>
            <a:r>
              <a:rPr lang="ru-RU" sz="2000" b="1" i="1" dirty="0">
                <a:latin typeface="Palatino Linotype" panose="02040502050505030304" pitchFamily="18" charset="0"/>
              </a:rPr>
              <a:t>ниже относительно чего? Ниже по </a:t>
            </a:r>
            <a:r>
              <a:rPr lang="ru-RU" sz="2000" b="1" i="1" dirty="0" smtClean="0">
                <a:latin typeface="Palatino Linotype" panose="02040502050505030304" pitchFamily="18" charset="0"/>
              </a:rPr>
              <a:t>течению реки </a:t>
            </a:r>
            <a:r>
              <a:rPr lang="ru-RU" sz="2000" b="1" i="1" dirty="0">
                <a:latin typeface="Palatino Linotype" panose="02040502050505030304" pitchFamily="18" charset="0"/>
              </a:rPr>
              <a:t>не </a:t>
            </a:r>
            <a:r>
              <a:rPr lang="ru-RU" sz="2000" b="1" i="1" dirty="0" smtClean="0">
                <a:latin typeface="Palatino Linotype" panose="02040502050505030304" pitchFamily="18" charset="0"/>
              </a:rPr>
              <a:t>подходит. Выше </a:t>
            </a:r>
            <a:r>
              <a:rPr lang="ru-RU" sz="2000" b="1" i="1" dirty="0">
                <a:latin typeface="Palatino Linotype" panose="02040502050505030304" pitchFamily="18" charset="0"/>
              </a:rPr>
              <a:t>нас по Волге только Тверь, Кострома и </a:t>
            </a:r>
            <a:r>
              <a:rPr lang="ru-RU" sz="2000" b="1" i="1" dirty="0" smtClean="0">
                <a:latin typeface="Palatino Linotype" panose="02040502050505030304" pitchFamily="18" charset="0"/>
              </a:rPr>
              <a:t>Ярославль. </a:t>
            </a:r>
            <a:endParaRPr lang="ru-RU" sz="2000" b="1" i="1" dirty="0">
              <a:latin typeface="Palatino Linotype" panose="02040502050505030304" pitchFamily="18" charset="0"/>
            </a:endParaRPr>
          </a:p>
          <a:p>
            <a:pPr algn="ctr"/>
            <a:r>
              <a:rPr lang="ru-RU" sz="2000" b="1" i="1" dirty="0" smtClean="0">
                <a:latin typeface="Palatino Linotype" panose="02040502050505030304" pitchFamily="18" charset="0"/>
              </a:rPr>
              <a:t>Ниже </a:t>
            </a:r>
            <a:r>
              <a:rPr lang="ru-RU" sz="2000" b="1" i="1" dirty="0">
                <a:latin typeface="Palatino Linotype" panose="02040502050505030304" pitchFamily="18" charset="0"/>
              </a:rPr>
              <a:t>по карте? Так от Великого Новгорода вниз Смоленск, а Нижний скорее вправо, опять не сходится.</a:t>
            </a:r>
          </a:p>
        </p:txBody>
      </p:sp>
    </p:spTree>
    <p:extLst>
      <p:ext uri="{BB962C8B-B14F-4D97-AF65-F5344CB8AC3E}">
        <p14:creationId xmlns:p14="http://schemas.microsoft.com/office/powerpoint/2010/main" xmlns="" val="4643556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600" y="274590"/>
            <a:ext cx="11861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Palatino Linotype" panose="02040502050505030304" pitchFamily="18" charset="0"/>
              </a:rPr>
              <a:t>Приборостроительные и </a:t>
            </a:r>
            <a:r>
              <a:rPr lang="ru-RU" sz="2000" b="1" i="1" dirty="0">
                <a:latin typeface="Palatino Linotype" panose="02040502050505030304" pitchFamily="18" charset="0"/>
              </a:rPr>
              <a:t>машиностроительные заводы Нижнего Новгорода</a:t>
            </a:r>
            <a:r>
              <a:rPr lang="ru-RU" sz="2000" i="1" dirty="0">
                <a:latin typeface="Palatino Linotype" panose="02040502050505030304" pitchFamily="18" charset="0"/>
              </a:rPr>
              <a:t/>
            </a:r>
            <a:br>
              <a:rPr lang="ru-RU" sz="2000" i="1" dirty="0">
                <a:latin typeface="Palatino Linotype" panose="02040502050505030304" pitchFamily="18" charset="0"/>
              </a:rPr>
            </a:br>
            <a:r>
              <a:rPr lang="ru-RU" sz="2000" i="1" dirty="0">
                <a:latin typeface="Palatino Linotype" panose="02040502050505030304" pitchFamily="18" charset="0"/>
              </a:rPr>
              <a:t/>
            </a:r>
            <a:br>
              <a:rPr lang="ru-RU" sz="2000" i="1" dirty="0">
                <a:latin typeface="Palatino Linotype" panose="02040502050505030304" pitchFamily="18" charset="0"/>
              </a:rPr>
            </a:br>
            <a:r>
              <a:rPr lang="ru-RU" sz="2000" i="1" dirty="0">
                <a:latin typeface="Palatino Linotype" panose="02040502050505030304" pitchFamily="18" charset="0"/>
              </a:rPr>
              <a:t>• </a:t>
            </a:r>
            <a:r>
              <a:rPr lang="ru-RU" sz="2000" b="1" i="1" u="sng" dirty="0">
                <a:latin typeface="Palatino Linotype" panose="02040502050505030304" pitchFamily="18" charset="0"/>
              </a:rPr>
              <a:t>Горьковский автомобильный завод</a:t>
            </a:r>
            <a:r>
              <a:rPr lang="ru-RU" sz="2000" i="1" dirty="0">
                <a:latin typeface="Palatino Linotype" panose="02040502050505030304" pitchFamily="18" charset="0"/>
              </a:rPr>
              <a:t> - производство грузовых и легковых автомобилей, входит в Группу ГАЗ (дивизион «Легкие коммерческие и легковые автомобили»).</a:t>
            </a:r>
            <a:br>
              <a:rPr lang="ru-RU" sz="2000" i="1" dirty="0">
                <a:latin typeface="Palatino Linotype" panose="02040502050505030304" pitchFamily="18" charset="0"/>
              </a:rPr>
            </a:br>
            <a:r>
              <a:rPr lang="ru-RU" sz="2000" i="1" dirty="0">
                <a:latin typeface="Palatino Linotype" panose="02040502050505030304" pitchFamily="18" charset="0"/>
              </a:rPr>
              <a:t>• </a:t>
            </a:r>
            <a:r>
              <a:rPr lang="ru-RU" sz="2000" b="1" i="1" u="sng" dirty="0">
                <a:latin typeface="Palatino Linotype" panose="02040502050505030304" pitchFamily="18" charset="0"/>
              </a:rPr>
              <a:t>Судостроительный завод «Красное Сормово»</a:t>
            </a:r>
            <a:r>
              <a:rPr lang="ru-RU" sz="2000" i="1" dirty="0">
                <a:latin typeface="Palatino Linotype" panose="02040502050505030304" pitchFamily="18" charset="0"/>
              </a:rPr>
              <a:t> - выпуск речных судов, судов типа река-море, оборудование для буровых установок;</a:t>
            </a:r>
            <a:br>
              <a:rPr lang="ru-RU" sz="2000" i="1" dirty="0">
                <a:latin typeface="Palatino Linotype" panose="02040502050505030304" pitchFamily="18" charset="0"/>
              </a:rPr>
            </a:br>
            <a:r>
              <a:rPr lang="ru-RU" sz="2000" i="1" dirty="0">
                <a:latin typeface="Palatino Linotype" panose="02040502050505030304" pitchFamily="18" charset="0"/>
              </a:rPr>
              <a:t>• </a:t>
            </a:r>
            <a:r>
              <a:rPr lang="ru-RU" sz="2000" b="1" i="1" u="sng" dirty="0">
                <a:latin typeface="Palatino Linotype" panose="02040502050505030304" pitchFamily="18" charset="0"/>
              </a:rPr>
              <a:t>Авиастроительный завод «Сокол» </a:t>
            </a:r>
            <a:r>
              <a:rPr lang="ru-RU" sz="2000" i="1" dirty="0">
                <a:latin typeface="Palatino Linotype" panose="02040502050505030304" pitchFamily="18" charset="0"/>
              </a:rPr>
              <a:t>- производство военных и гражданских судов;</a:t>
            </a:r>
            <a:br>
              <a:rPr lang="ru-RU" sz="2000" i="1" dirty="0">
                <a:latin typeface="Palatino Linotype" panose="02040502050505030304" pitchFamily="18" charset="0"/>
              </a:rPr>
            </a:br>
            <a:r>
              <a:rPr lang="ru-RU" sz="2000" i="1" dirty="0">
                <a:latin typeface="Palatino Linotype" panose="02040502050505030304" pitchFamily="18" charset="0"/>
              </a:rPr>
              <a:t>• </a:t>
            </a:r>
            <a:r>
              <a:rPr lang="ru-RU" sz="2000" b="1" i="1" u="sng" dirty="0">
                <a:latin typeface="Palatino Linotype" panose="02040502050505030304" pitchFamily="18" charset="0"/>
              </a:rPr>
              <a:t>Завод аппаратуры связи им. А.С. Попова</a:t>
            </a:r>
            <a:r>
              <a:rPr lang="ru-RU" sz="2000" i="1" dirty="0">
                <a:latin typeface="Palatino Linotype" panose="02040502050505030304" pitchFamily="18" charset="0"/>
              </a:rPr>
              <a:t> – разработка и производство средств радиосвязи;</a:t>
            </a:r>
            <a:br>
              <a:rPr lang="ru-RU" sz="2000" i="1" dirty="0">
                <a:latin typeface="Palatino Linotype" panose="02040502050505030304" pitchFamily="18" charset="0"/>
              </a:rPr>
            </a:br>
            <a:r>
              <a:rPr lang="ru-RU" sz="2000" i="1" dirty="0">
                <a:latin typeface="Palatino Linotype" panose="02040502050505030304" pitchFamily="18" charset="0"/>
              </a:rPr>
              <a:t>• </a:t>
            </a:r>
            <a:r>
              <a:rPr lang="ru-RU" sz="2000" b="1" i="1" u="sng" dirty="0">
                <a:latin typeface="Palatino Linotype" panose="02040502050505030304" pitchFamily="18" charset="0"/>
              </a:rPr>
              <a:t>Нижегородский завод им. Г.И. Петровского</a:t>
            </a:r>
            <a:r>
              <a:rPr lang="ru-RU" sz="2000" i="1" dirty="0">
                <a:latin typeface="Palatino Linotype" panose="02040502050505030304" pitchFamily="18" charset="0"/>
              </a:rPr>
              <a:t> – единственный в России производитель «черных ящиков».</a:t>
            </a:r>
            <a:r>
              <a:rPr lang="ru-RU" sz="2000" dirty="0">
                <a:latin typeface="Palatino Linotype" panose="02040502050505030304" pitchFamily="18" charset="0"/>
              </a:rPr>
              <a:t/>
            </a:r>
            <a:br>
              <a:rPr lang="ru-RU" sz="2000" dirty="0">
                <a:latin typeface="Palatino Linotype" panose="02040502050505030304" pitchFamily="18" charset="0"/>
              </a:rPr>
            </a:br>
            <a:endParaRPr lang="ru-RU" sz="2000" dirty="0">
              <a:latin typeface="Palatino Linotype" panose="0204050205050503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0559" y="3198467"/>
            <a:ext cx="1072388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Palatino Linotype" panose="02040502050505030304" pitchFamily="18" charset="0"/>
              </a:rPr>
              <a:t>Металлообработка</a:t>
            </a:r>
            <a:br>
              <a:rPr lang="ru-RU" sz="2000" b="1" i="1" dirty="0">
                <a:latin typeface="Palatino Linotype" panose="02040502050505030304" pitchFamily="18" charset="0"/>
              </a:rPr>
            </a:br>
            <a:r>
              <a:rPr lang="ru-RU" sz="2000" i="1" dirty="0">
                <a:latin typeface="Palatino Linotype" panose="02040502050505030304" pitchFamily="18" charset="0"/>
              </a:rPr>
              <a:t/>
            </a:r>
            <a:br>
              <a:rPr lang="ru-RU" sz="2000" i="1" dirty="0">
                <a:latin typeface="Palatino Linotype" panose="02040502050505030304" pitchFamily="18" charset="0"/>
              </a:rPr>
            </a:br>
            <a:r>
              <a:rPr lang="ru-RU" sz="2000" i="1" dirty="0">
                <a:latin typeface="Palatino Linotype" panose="02040502050505030304" pitchFamily="18" charset="0"/>
              </a:rPr>
              <a:t>• </a:t>
            </a:r>
            <a:r>
              <a:rPr lang="ru-RU" sz="2000" b="1" i="1" u="sng" dirty="0" err="1">
                <a:latin typeface="Palatino Linotype" panose="02040502050505030304" pitchFamily="18" charset="0"/>
              </a:rPr>
              <a:t>Трансметалл</a:t>
            </a:r>
            <a:r>
              <a:rPr lang="ru-RU" sz="2000" b="1" i="1" u="sng" dirty="0">
                <a:latin typeface="Palatino Linotype" panose="02040502050505030304" pitchFamily="18" charset="0"/>
              </a:rPr>
              <a:t>-НН</a:t>
            </a:r>
            <a:r>
              <a:rPr lang="ru-RU" sz="2000" i="1" dirty="0">
                <a:latin typeface="Palatino Linotype" panose="02040502050505030304" pitchFamily="18" charset="0"/>
              </a:rPr>
              <a:t> - черный металлопрокат, сетка: сварочная, кладочная, монтажная;</a:t>
            </a:r>
            <a:br>
              <a:rPr lang="ru-RU" sz="2000" i="1" dirty="0">
                <a:latin typeface="Palatino Linotype" panose="02040502050505030304" pitchFamily="18" charset="0"/>
              </a:rPr>
            </a:br>
            <a:r>
              <a:rPr lang="ru-RU" sz="2000" i="1" dirty="0">
                <a:latin typeface="Palatino Linotype" panose="02040502050505030304" pitchFamily="18" charset="0"/>
              </a:rPr>
              <a:t>• </a:t>
            </a:r>
            <a:r>
              <a:rPr lang="ru-RU" sz="2000" b="1" i="1" u="sng" dirty="0">
                <a:latin typeface="Palatino Linotype" panose="02040502050505030304" pitchFamily="18" charset="0"/>
              </a:rPr>
              <a:t>ОАО «Завод «</a:t>
            </a:r>
            <a:r>
              <a:rPr lang="ru-RU" sz="2000" b="1" i="1" u="sng" dirty="0" err="1">
                <a:latin typeface="Palatino Linotype" panose="02040502050505030304" pitchFamily="18" charset="0"/>
              </a:rPr>
              <a:t>Металлоформ</a:t>
            </a:r>
            <a:r>
              <a:rPr lang="ru-RU" sz="2000" b="1" i="1" u="sng" dirty="0">
                <a:latin typeface="Palatino Linotype" panose="02040502050505030304" pitchFamily="18" charset="0"/>
              </a:rPr>
              <a:t>»</a:t>
            </a:r>
            <a:r>
              <a:rPr lang="ru-RU" sz="2000" i="1" dirty="0">
                <a:latin typeface="Palatino Linotype" panose="02040502050505030304" pitchFamily="18" charset="0"/>
              </a:rPr>
              <a:t> - производство технологической оснастки, деталей и узлов, получаемых методом холодной штамповки и сварки;</a:t>
            </a:r>
            <a:br>
              <a:rPr lang="ru-RU" sz="2000" i="1" dirty="0">
                <a:latin typeface="Palatino Linotype" panose="02040502050505030304" pitchFamily="18" charset="0"/>
              </a:rPr>
            </a:br>
            <a:r>
              <a:rPr lang="ru-RU" sz="2000" i="1" dirty="0">
                <a:latin typeface="Palatino Linotype" panose="02040502050505030304" pitchFamily="18" charset="0"/>
              </a:rPr>
              <a:t>• </a:t>
            </a:r>
            <a:r>
              <a:rPr lang="ru-RU" sz="2000" b="1" i="1" u="sng" dirty="0">
                <a:latin typeface="Palatino Linotype" panose="02040502050505030304" pitchFamily="18" charset="0"/>
              </a:rPr>
              <a:t>НПП «</a:t>
            </a:r>
            <a:r>
              <a:rPr lang="ru-RU" sz="2000" b="1" i="1" u="sng" dirty="0" err="1">
                <a:latin typeface="Palatino Linotype" panose="02040502050505030304" pitchFamily="18" charset="0"/>
              </a:rPr>
              <a:t>Солитус</a:t>
            </a:r>
            <a:r>
              <a:rPr lang="ru-RU" sz="2000" b="1" i="1" u="sng" dirty="0">
                <a:latin typeface="Palatino Linotype" panose="02040502050505030304" pitchFamily="18" charset="0"/>
              </a:rPr>
              <a:t>»</a:t>
            </a:r>
            <a:r>
              <a:rPr lang="ru-RU" sz="2000" i="1" dirty="0">
                <a:latin typeface="Palatino Linotype" panose="02040502050505030304" pitchFamily="18" charset="0"/>
              </a:rPr>
              <a:t> - изготовление и поставка литья стали, чугунов.</a:t>
            </a:r>
            <a:br>
              <a:rPr lang="ru-RU" sz="2000" i="1" dirty="0">
                <a:latin typeface="Palatino Linotype" panose="02040502050505030304" pitchFamily="18" charset="0"/>
              </a:rPr>
            </a:br>
            <a:r>
              <a:rPr lang="ru-RU" sz="2000" i="1" dirty="0">
                <a:latin typeface="Palatino Linotype" panose="02040502050505030304" pitchFamily="18" charset="0"/>
              </a:rPr>
              <a:t/>
            </a:r>
            <a:br>
              <a:rPr lang="ru-RU" sz="2000" i="1" dirty="0">
                <a:latin typeface="Palatino Linotype" panose="02040502050505030304" pitchFamily="18" charset="0"/>
              </a:rPr>
            </a:br>
            <a:r>
              <a:rPr lang="ru-RU" sz="2000" b="1" i="1" dirty="0">
                <a:latin typeface="Palatino Linotype" panose="02040502050505030304" pitchFamily="18" charset="0"/>
              </a:rPr>
              <a:t>Энергетика</a:t>
            </a:r>
            <a:r>
              <a:rPr lang="ru-RU" sz="2000" i="1" dirty="0">
                <a:latin typeface="Palatino Linotype" panose="02040502050505030304" pitchFamily="18" charset="0"/>
              </a:rPr>
              <a:t/>
            </a:r>
            <a:br>
              <a:rPr lang="ru-RU" sz="2000" i="1" dirty="0">
                <a:latin typeface="Palatino Linotype" panose="02040502050505030304" pitchFamily="18" charset="0"/>
              </a:rPr>
            </a:br>
            <a:r>
              <a:rPr lang="ru-RU" sz="2000" i="1" dirty="0">
                <a:latin typeface="Palatino Linotype" panose="02040502050505030304" pitchFamily="18" charset="0"/>
              </a:rPr>
              <a:t/>
            </a:r>
            <a:br>
              <a:rPr lang="ru-RU" sz="2000" i="1" dirty="0">
                <a:latin typeface="Palatino Linotype" panose="02040502050505030304" pitchFamily="18" charset="0"/>
              </a:rPr>
            </a:br>
            <a:r>
              <a:rPr lang="ru-RU" sz="2000" i="1" dirty="0">
                <a:latin typeface="Palatino Linotype" panose="02040502050505030304" pitchFamily="18" charset="0"/>
              </a:rPr>
              <a:t>• </a:t>
            </a:r>
            <a:r>
              <a:rPr lang="ru-RU" sz="2000" b="1" i="1" u="sng" dirty="0">
                <a:latin typeface="Palatino Linotype" panose="02040502050505030304" pitchFamily="18" charset="0"/>
              </a:rPr>
              <a:t>Автозаводская ТЭЦ</a:t>
            </a:r>
            <a:r>
              <a:rPr lang="ru-RU" sz="2000" i="1" dirty="0">
                <a:latin typeface="Palatino Linotype" panose="02040502050505030304" pitchFamily="18" charset="0"/>
              </a:rPr>
              <a:t> - обеспечение отопления и подача горячей воды;</a:t>
            </a:r>
            <a:br>
              <a:rPr lang="ru-RU" sz="2000" i="1" dirty="0">
                <a:latin typeface="Palatino Linotype" panose="02040502050505030304" pitchFamily="18" charset="0"/>
              </a:rPr>
            </a:br>
            <a:r>
              <a:rPr lang="ru-RU" sz="2000" i="1" dirty="0">
                <a:latin typeface="Palatino Linotype" panose="02040502050505030304" pitchFamily="18" charset="0"/>
              </a:rPr>
              <a:t>• </a:t>
            </a:r>
            <a:r>
              <a:rPr lang="ru-RU" sz="2000" b="1" i="1" u="sng" dirty="0">
                <a:latin typeface="Palatino Linotype" panose="02040502050505030304" pitchFamily="18" charset="0"/>
              </a:rPr>
              <a:t>Нижегородская ГЭС</a:t>
            </a:r>
            <a:r>
              <a:rPr lang="ru-RU" sz="2000" i="1" dirty="0">
                <a:latin typeface="Palatino Linotype" panose="02040502050505030304" pitchFamily="18" charset="0"/>
              </a:rPr>
              <a:t> - гидроэлектростанция, мощностью 520 МВт.</a:t>
            </a:r>
          </a:p>
        </p:txBody>
      </p:sp>
    </p:spTree>
    <p:extLst>
      <p:ext uri="{BB962C8B-B14F-4D97-AF65-F5344CB8AC3E}">
        <p14:creationId xmlns:p14="http://schemas.microsoft.com/office/powerpoint/2010/main" xmlns="" val="289272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e-kurim.ru/forum/attachments/saljut-gif.1007710/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7759" y="2217108"/>
            <a:ext cx="9231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 Днём Рождения </a:t>
            </a:r>
            <a:r>
              <a:rPr lang="ru-RU" sz="6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</a:t>
            </a:r>
          </a:p>
          <a:p>
            <a:r>
              <a:rPr lang="ru-RU" sz="6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Нижний Новгород!</a:t>
            </a:r>
            <a:endParaRPr lang="ru-RU" sz="66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95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35100" y="242126"/>
            <a:ext cx="102552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1. Нижний </a:t>
            </a:r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Новгород к Новгороду </a:t>
            </a:r>
            <a:r>
              <a:rPr lang="ru-RU" sz="2000" b="1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Великому </a:t>
            </a:r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отношения не имел никогда. "Новгородом" он стал просто потому, что был новым и ниже по Волге, чем остальные русские города. </a:t>
            </a:r>
            <a:endParaRPr lang="ru-RU" sz="2000" b="1" i="1" dirty="0">
              <a:latin typeface="Palatino Linotype" panose="020405020505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9400" y="1610671"/>
            <a:ext cx="1153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YS Text Fallback"/>
              </a:rPr>
              <a:t>2. </a:t>
            </a:r>
            <a:r>
              <a:rPr lang="ru-RU" sz="2000" b="1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Нижний </a:t>
            </a:r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Новгород расположен в той части Поволжья, которую жители Новгорода Великого именовали Низом или </a:t>
            </a:r>
            <a:r>
              <a:rPr lang="ru-RU" sz="2000" b="1" i="1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Низовской</a:t>
            </a:r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 землей уже в XII в.</a:t>
            </a:r>
            <a:endParaRPr lang="ru-RU" sz="2000" b="1" i="1" dirty="0">
              <a:latin typeface="Palatino Linotype" panose="020405020505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300" y="2671439"/>
            <a:ext cx="11861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212121"/>
                </a:solidFill>
                <a:latin typeface="Palatino Linotype" panose="02040502050505030304" pitchFamily="18" charset="0"/>
              </a:rPr>
              <a:t>3. Существует </a:t>
            </a:r>
            <a:r>
              <a:rPr lang="ru-RU" sz="2000" b="1" i="1" dirty="0">
                <a:solidFill>
                  <a:srgbClr val="212121"/>
                </a:solidFill>
                <a:latin typeface="Palatino Linotype" panose="02040502050505030304" pitchFamily="18" charset="0"/>
              </a:rPr>
              <a:t>мнение, что Нижний Новгород назван Нижним, чтобы отличить его от Ярославля. Да, именно от него! Говорят, что в средневековой Руси, Ярославль называли Великим Новгородом. Это хотя бы не противоречит географии, ведь наш город, действительно, ниже по реке.</a:t>
            </a:r>
            <a:endParaRPr lang="ru-RU" sz="2000" b="1" i="1" dirty="0">
              <a:latin typeface="Palatino Linotype" panose="020405020505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" y="4347760"/>
            <a:ext cx="11353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4. </a:t>
            </a:r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 И ещё одна теория. Нижний Новгород возник в 1221 году как пограничная крепость на землях, только что присоединенных к Городецкому удельному княжеству. Ведь, как известно по летописи, центром этого княжества был именно Городец </a:t>
            </a:r>
            <a:r>
              <a:rPr lang="ru-RU" sz="2000" b="1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Радилов (</a:t>
            </a:r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сегодняшний Городец), основанный между 1152 и 1157 гг., </a:t>
            </a:r>
            <a:r>
              <a:rPr lang="ru-RU" sz="2000" b="1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то есть раньше </a:t>
            </a:r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Нижнего </a:t>
            </a:r>
            <a:r>
              <a:rPr lang="ru-RU" sz="2000" b="1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Новгорода, значит наш город новый. И Городец </a:t>
            </a:r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несколько выше </a:t>
            </a:r>
            <a:r>
              <a:rPr lang="ru-RU" sz="2000" b="1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по </a:t>
            </a:r>
            <a:r>
              <a:rPr lang="ru-RU" sz="2000" b="1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Волге, </a:t>
            </a:r>
            <a:r>
              <a:rPr lang="ru-RU" sz="2000" b="1" i="1" dirty="0" smtClean="0">
                <a:latin typeface="Palatino Linotype" panose="02040502050505030304" pitchFamily="18" charset="0"/>
              </a:rPr>
              <a:t> значит наш </a:t>
            </a:r>
            <a:r>
              <a:rPr lang="ru-RU" sz="2000" b="1" i="1" dirty="0">
                <a:latin typeface="Palatino Linotype" panose="02040502050505030304" pitchFamily="18" charset="0"/>
              </a:rPr>
              <a:t>город нижний.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98412" y="-156922"/>
            <a:ext cx="2763106" cy="155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91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63700" y="120027"/>
            <a:ext cx="966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Как Нижний Новгород стал Горьким, </a:t>
            </a: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а потом вернул своё название?</a:t>
            </a:r>
            <a:endParaRPr lang="ru-RU" sz="36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98412" y="-156922"/>
            <a:ext cx="2763106" cy="15542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99167" y="1243387"/>
            <a:ext cx="8108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latin typeface="Palatino Linotype" panose="02040502050505030304" pitchFamily="18" charset="0"/>
              </a:rPr>
              <a:t>Город наш не всегда носил имя Нижний Новгород.</a:t>
            </a:r>
            <a:endParaRPr lang="ru-RU" sz="2200" b="1" i="1" dirty="0">
              <a:latin typeface="Palatino Linotype" panose="020405020505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9700" y="1751243"/>
            <a:ext cx="69215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7 </a:t>
            </a:r>
            <a:r>
              <a:rPr lang="ru-RU" sz="20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октября 1932 года </a:t>
            </a:r>
            <a:r>
              <a:rPr lang="ru-RU" sz="2000" b="1" i="1" dirty="0">
                <a:latin typeface="Palatino Linotype" panose="02040502050505030304" pitchFamily="18" charset="0"/>
              </a:rPr>
              <a:t>Нижний Новгород был переименован в город Горький в связи с 40-летием литературной и общественной деятельности писателя Максима Горького. Соответствующее решение в Нижнем Новгороде было воспринято неоднозначно. Одним из тех, кто не одобрил смену названия города, стал сам писатель, который напоминал, что Горький – это даже не фамилия, а литературный псевдоним.</a:t>
            </a:r>
            <a:br>
              <a:rPr lang="ru-RU" sz="2000" b="1" i="1" dirty="0">
                <a:latin typeface="Palatino Linotype" panose="02040502050505030304" pitchFamily="18" charset="0"/>
              </a:rPr>
            </a:br>
            <a:r>
              <a:rPr lang="ru-RU" sz="2000" b="1" i="1" dirty="0">
                <a:latin typeface="Palatino Linotype" panose="02040502050505030304" pitchFamily="18" charset="0"/>
              </a:rPr>
              <a:t/>
            </a:r>
            <a:br>
              <a:rPr lang="ru-RU" sz="2000" b="1" i="1" dirty="0">
                <a:latin typeface="Palatino Linotype" panose="02040502050505030304" pitchFamily="18" charset="0"/>
              </a:rPr>
            </a:br>
            <a:r>
              <a:rPr lang="ru-RU" sz="2000" b="1" i="1" dirty="0">
                <a:latin typeface="Palatino Linotype" panose="02040502050505030304" pitchFamily="18" charset="0"/>
              </a:rPr>
              <a:t>Город Горький просуществовал 58 лет и 20 дней, имя знаменитого соотечественника до сих пор носят площадь Горького, ОАО "Горьковский автомобильный завод", Горьковская железная дорога. Станция "Горький – Московский" </a:t>
            </a:r>
            <a:r>
              <a:rPr lang="ru-RU" sz="2000" b="1" i="1" dirty="0" smtClean="0">
                <a:latin typeface="Palatino Linotype" panose="02040502050505030304" pitchFamily="18" charset="0"/>
              </a:rPr>
              <a:t>была переименована в </a:t>
            </a:r>
            <a:r>
              <a:rPr lang="ru-RU" sz="2000" b="1" i="1" dirty="0">
                <a:latin typeface="Palatino Linotype" panose="02040502050505030304" pitchFamily="18" charset="0"/>
              </a:rPr>
              <a:t>"Нижний Новгород – Московский" 2 апреля 2010 года.</a:t>
            </a:r>
          </a:p>
        </p:txBody>
      </p:sp>
      <p:pic>
        <p:nvPicPr>
          <p:cNvPr id="5122" name="Picture 2" descr="https://vshot.ru/wordpress/wp-content/gallery/2012-n-novgorod/n-novgorod-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6377" y="1612718"/>
            <a:ext cx="3936999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826377" y="6121670"/>
            <a:ext cx="42227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Palatino Linotype" panose="02040502050505030304" pitchFamily="18" charset="0"/>
              </a:rPr>
              <a:t>Памятник </a:t>
            </a:r>
            <a:r>
              <a:rPr lang="ru-RU" b="1" i="1" dirty="0" smtClean="0">
                <a:latin typeface="Palatino Linotype" panose="02040502050505030304" pitchFamily="18" charset="0"/>
              </a:rPr>
              <a:t>Максиму Горькому в сквере на площади Горького</a:t>
            </a:r>
            <a:endParaRPr lang="ru-RU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17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60500" y="134240"/>
            <a:ext cx="101219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Palatino Linotype" panose="02040502050505030304" pitchFamily="18" charset="0"/>
              </a:rPr>
              <a:t>В 1990 году в городе был проведен </a:t>
            </a:r>
            <a:r>
              <a:rPr lang="ru-RU" sz="2000" b="1" i="1" dirty="0" smtClean="0">
                <a:latin typeface="Palatino Linotype" panose="02040502050505030304" pitchFamily="18" charset="0"/>
              </a:rPr>
              <a:t>референдум</a:t>
            </a:r>
            <a:r>
              <a:rPr lang="ru-RU" sz="2000" b="1" i="1" dirty="0">
                <a:latin typeface="Palatino Linotype" panose="02040502050505030304" pitchFamily="18" charset="0"/>
              </a:rPr>
              <a:t>, на котором в первую очередь был поднят вопрос о возвращении городу прежнего названия - Нижний Новгород. Большинство горьковчан высказалось за то, чтобы именоваться нижегородцами. Подготовленные документы отправились в Москву, и </a:t>
            </a:r>
            <a:r>
              <a:rPr lang="ru-RU" sz="20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22 октября 1990 года </a:t>
            </a:r>
            <a:r>
              <a:rPr lang="ru-RU" sz="2000" b="1" i="1" dirty="0">
                <a:latin typeface="Palatino Linotype" panose="02040502050505030304" pitchFamily="18" charset="0"/>
              </a:rPr>
              <a:t>указом президиума Верховного Совета РСФСР город Горький был переименован в Нижний Новгород, а Горьковская область - в Нижегородскую.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98412" y="-156922"/>
            <a:ext cx="2763106" cy="1554247"/>
          </a:xfrm>
          <a:prstGeom prst="rect">
            <a:avLst/>
          </a:prstGeom>
        </p:spPr>
      </p:pic>
      <p:pic>
        <p:nvPicPr>
          <p:cNvPr id="4098" name="Picture 2" descr="https://in.domostroyrf.ru/nwd7amy2ffoqk_ebcvyq/odin-iz-pamyatnikov-maksimu-gorkomu-v-nizhnem-novgorode-budet-pod-prismotrom-foto-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1012" y="2073232"/>
            <a:ext cx="7000875" cy="409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37077" y="6273800"/>
            <a:ext cx="42227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Palatino Linotype" panose="02040502050505030304" pitchFamily="18" charset="0"/>
              </a:rPr>
              <a:t>Памятник </a:t>
            </a:r>
            <a:r>
              <a:rPr lang="ru-RU" b="1" i="1" dirty="0" smtClean="0">
                <a:latin typeface="Palatino Linotype" panose="02040502050505030304" pitchFamily="18" charset="0"/>
              </a:rPr>
              <a:t>Максиму Горькому </a:t>
            </a:r>
          </a:p>
          <a:p>
            <a:pPr algn="ctr"/>
            <a:r>
              <a:rPr lang="ru-RU" b="1" i="1" dirty="0" smtClean="0">
                <a:latin typeface="Palatino Linotype" panose="02040502050505030304" pitchFamily="18" charset="0"/>
              </a:rPr>
              <a:t>на набережной Федоровского</a:t>
            </a:r>
            <a:endParaRPr lang="ru-RU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175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98412" y="-156922"/>
            <a:ext cx="2763106" cy="15542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47800" y="235847"/>
            <a:ext cx="101219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Palatino Linotype" panose="02040502050505030304" pitchFamily="18" charset="0"/>
              </a:rPr>
              <a:t>Нижний Новгород расположен на слиянии двух великих рек - Волги и Оки. </a:t>
            </a:r>
          </a:p>
          <a:p>
            <a:pPr algn="ctr"/>
            <a:r>
              <a:rPr lang="ru-RU" sz="2000" b="1" i="1" dirty="0" smtClean="0">
                <a:latin typeface="Palatino Linotype" panose="02040502050505030304" pitchFamily="18" charset="0"/>
              </a:rPr>
              <a:t>Именно здесь Ока впадает в Волгу.</a:t>
            </a:r>
            <a:r>
              <a:rPr lang="ru-RU" dirty="0"/>
              <a:t> </a:t>
            </a:r>
            <a:r>
              <a:rPr lang="ru-RU" sz="2000" b="1" i="1" dirty="0">
                <a:latin typeface="Palatino Linotype" panose="02040502050505030304" pitchFamily="18" charset="0"/>
                <a:cs typeface="Arabic Typesetting" panose="03020402040406030203" pitchFamily="66" charset="-78"/>
              </a:rPr>
              <a:t>Ока делит город на две части: нагорную, расположенную на правом высоком берегу на Дятловых горах, и раскинувшуюся на левом низинном, простирающуюся до волжского берега заречную. Волга разделяет Нижний Новгород и Борский округ. </a:t>
            </a:r>
          </a:p>
        </p:txBody>
      </p:sp>
      <p:pic>
        <p:nvPicPr>
          <p:cNvPr id="1030" name="Picture 6" descr="https://upload.wikimedia.org/wikipedia/commons/thumb/4/43/N.Novgorod_Chernetsov.JPG/1280px-N.Novgorod_Chernetso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42039"/>
            <a:ext cx="9131300" cy="447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74884" y="6488667"/>
            <a:ext cx="7477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Palatino Linotype" panose="02040502050505030304" pitchFamily="18" charset="0"/>
              </a:rPr>
              <a:t>Вид на </a:t>
            </a:r>
            <a:r>
              <a:rPr lang="ru-RU" b="1" i="1" dirty="0" err="1" smtClean="0">
                <a:latin typeface="Palatino Linotype" panose="02040502050505030304" pitchFamily="18" charset="0"/>
              </a:rPr>
              <a:t>Дятловы</a:t>
            </a:r>
            <a:r>
              <a:rPr lang="ru-RU" b="1" i="1" dirty="0" smtClean="0">
                <a:latin typeface="Palatino Linotype" panose="02040502050505030304" pitchFamily="18" charset="0"/>
              </a:rPr>
              <a:t> горы</a:t>
            </a:r>
            <a:endParaRPr lang="ru-RU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15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98412" y="-156922"/>
            <a:ext cx="2763106" cy="15542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8600" y="1372250"/>
            <a:ext cx="11366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Palatino Linotype" panose="02040502050505030304" pitchFamily="18" charset="0"/>
              </a:rPr>
              <a:t>История Нижнего Новгорода берет свое начало с кремля. Его строительство датируется 1221 годом, когда князь Юрий Всеволодович основал новый город - Новгород - и обнес его деревянно-земляной крепостью. </a:t>
            </a:r>
          </a:p>
        </p:txBody>
      </p:sp>
      <p:pic>
        <p:nvPicPr>
          <p:cNvPr id="2050" name="Picture 2" descr="https://pbs.twimg.com/media/ER7EqFSWkAE5rQ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7700" y="2527300"/>
            <a:ext cx="8420099" cy="416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49629" y="81592"/>
            <a:ext cx="732444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Назад в прошлое</a:t>
            </a:r>
            <a:r>
              <a:rPr lang="ru-RU" sz="3200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ru-RU" sz="32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как строился нижегородский кремль</a:t>
            </a:r>
            <a:endParaRPr lang="ru-RU" sz="3200" b="1" i="1" dirty="0">
              <a:solidFill>
                <a:srgbClr val="FF0000"/>
              </a:solidFill>
              <a:effectLst/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307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98412" y="-156922"/>
            <a:ext cx="2763106" cy="15542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85900" y="207620"/>
            <a:ext cx="100148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В 1374 году было построено первое каменное сооружение в Кремле: им стала Дмитриевская башня, возведенная при князе Дмитрии Константиновиче - отсюда и ее название. </a:t>
            </a:r>
            <a:endParaRPr lang="ru-RU" sz="2000" b="1" i="1" dirty="0">
              <a:latin typeface="Palatino Linotype" panose="02040502050505030304" pitchFamily="18" charset="0"/>
            </a:endParaRPr>
          </a:p>
        </p:txBody>
      </p:sp>
      <p:pic>
        <p:nvPicPr>
          <p:cNvPr id="3074" name="Picture 2" descr="https://progorodnn.ru/userfiles/articles/_cke/0/img154080468250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1900" y="1223283"/>
            <a:ext cx="7260167" cy="54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115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1050</Words>
  <Application>Microsoft Office PowerPoint</Application>
  <PresentationFormat>Произвольный</PresentationFormat>
  <Paragraphs>90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sveta</cp:lastModifiedBy>
  <cp:revision>64</cp:revision>
  <dcterms:created xsi:type="dcterms:W3CDTF">2020-10-23T07:44:04Z</dcterms:created>
  <dcterms:modified xsi:type="dcterms:W3CDTF">2021-04-19T16:50:25Z</dcterms:modified>
</cp:coreProperties>
</file>