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256" r:id="rId2"/>
    <p:sldId id="301" r:id="rId3"/>
    <p:sldId id="300" r:id="rId4"/>
    <p:sldId id="292" r:id="rId5"/>
    <p:sldId id="259" r:id="rId6"/>
    <p:sldId id="294" r:id="rId7"/>
    <p:sldId id="295" r:id="rId8"/>
    <p:sldId id="260" r:id="rId9"/>
    <p:sldId id="270" r:id="rId10"/>
    <p:sldId id="273" r:id="rId11"/>
    <p:sldId id="298" r:id="rId12"/>
    <p:sldId id="276" r:id="rId13"/>
    <p:sldId id="277" r:id="rId14"/>
    <p:sldId id="263" r:id="rId15"/>
    <p:sldId id="291" r:id="rId16"/>
    <p:sldId id="264" r:id="rId17"/>
    <p:sldId id="274" r:id="rId18"/>
    <p:sldId id="296" r:id="rId19"/>
    <p:sldId id="278" r:id="rId20"/>
    <p:sldId id="285" r:id="rId21"/>
    <p:sldId id="293" r:id="rId22"/>
    <p:sldId id="266" r:id="rId23"/>
    <p:sldId id="288" r:id="rId24"/>
    <p:sldId id="267" r:id="rId25"/>
    <p:sldId id="269" r:id="rId26"/>
    <p:sldId id="297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00"/>
    <a:srgbClr val="F3F3F3"/>
    <a:srgbClr val="FFFFFF"/>
    <a:srgbClr val="D523BC"/>
    <a:srgbClr val="9900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45B6C-A22A-4719-B17F-8483AC9B76E7}" type="doc">
      <dgm:prSet loTypeId="urn:microsoft.com/office/officeart/2005/8/layout/vList6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C88BBFA-F094-460D-891A-0E71828D2BE9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99FF99"/>
              </a:solidFill>
              <a:latin typeface="Arial Black" panose="020B0A04020102020204" pitchFamily="34" charset="0"/>
            </a:rPr>
            <a:t>Электронные формы</a:t>
          </a:r>
          <a:r>
            <a:rPr lang="ru-RU" sz="3200" b="1" dirty="0" smtClean="0">
              <a:solidFill>
                <a:srgbClr val="FFFF00"/>
              </a:solidFill>
              <a:latin typeface="Arial Black" panose="020B0A04020102020204" pitchFamily="34" charset="0"/>
            </a:rPr>
            <a:t> </a:t>
          </a:r>
          <a:r>
            <a:rPr lang="ru-RU" sz="3200" b="1" dirty="0" smtClean="0">
              <a:latin typeface="Arial Black" panose="020B0A04020102020204" pitchFamily="34" charset="0"/>
            </a:rPr>
            <a:t>учебников</a:t>
          </a:r>
          <a:endParaRPr lang="ru-RU" sz="3200" b="1" dirty="0">
            <a:latin typeface="Arial Black" panose="020B0A04020102020204" pitchFamily="34" charset="0"/>
          </a:endParaRPr>
        </a:p>
      </dgm:t>
    </dgm:pt>
    <dgm:pt modelId="{F4742F03-22C0-4838-B2EC-F4C5C1B54E89}" type="parTrans" cxnId="{1019D0DC-4FB5-42B5-9100-76F449480EED}">
      <dgm:prSet/>
      <dgm:spPr/>
      <dgm:t>
        <a:bodyPr/>
        <a:lstStyle/>
        <a:p>
          <a:endParaRPr lang="ru-RU"/>
        </a:p>
      </dgm:t>
    </dgm:pt>
    <dgm:pt modelId="{42DC2937-E8D2-4CC7-853B-83715A605218}" type="sibTrans" cxnId="{1019D0DC-4FB5-42B5-9100-76F449480EED}">
      <dgm:prSet/>
      <dgm:spPr/>
      <dgm:t>
        <a:bodyPr/>
        <a:lstStyle/>
        <a:p>
          <a:endParaRPr lang="ru-RU"/>
        </a:p>
      </dgm:t>
    </dgm:pt>
    <dgm:pt modelId="{A56F4639-8D8C-4E03-969F-AABD445BD002}" type="pres">
      <dgm:prSet presAssocID="{58A45B6C-A22A-4719-B17F-8483AC9B76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9720CA-F64F-4D9C-B99E-9F20C612AE1A}" type="pres">
      <dgm:prSet presAssocID="{5C88BBFA-F094-460D-891A-0E71828D2BE9}" presName="linNode" presStyleCnt="0"/>
      <dgm:spPr/>
    </dgm:pt>
    <dgm:pt modelId="{9887B91D-60FA-4083-8F63-7A12B06A12C6}" type="pres">
      <dgm:prSet presAssocID="{5C88BBFA-F094-460D-891A-0E71828D2BE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2AB24-91F7-4C8C-B50F-1A46DFC3DA91}" type="pres">
      <dgm:prSet presAssocID="{5C88BBFA-F094-460D-891A-0E71828D2BE9}" presName="childShp" presStyleLbl="bgAccFollowNode1" presStyleIdx="0" presStyleCnt="1" custLinFactNeighborX="-14794" custLinFactNeighborY="1916">
        <dgm:presLayoutVars>
          <dgm:bulletEnabled val="1"/>
        </dgm:presLayoutVars>
      </dgm:prSet>
      <dgm:spPr/>
    </dgm:pt>
  </dgm:ptLst>
  <dgm:cxnLst>
    <dgm:cxn modelId="{0B7F9E0E-E05A-4A06-92B7-AFD5BF0B652E}" type="presOf" srcId="{58A45B6C-A22A-4719-B17F-8483AC9B76E7}" destId="{A56F4639-8D8C-4E03-969F-AABD445BD002}" srcOrd="0" destOrd="0" presId="urn:microsoft.com/office/officeart/2005/8/layout/vList6"/>
    <dgm:cxn modelId="{ACF03497-E59E-4B55-B03D-861A0201C6DB}" type="presOf" srcId="{5C88BBFA-F094-460D-891A-0E71828D2BE9}" destId="{9887B91D-60FA-4083-8F63-7A12B06A12C6}" srcOrd="0" destOrd="0" presId="urn:microsoft.com/office/officeart/2005/8/layout/vList6"/>
    <dgm:cxn modelId="{1019D0DC-4FB5-42B5-9100-76F449480EED}" srcId="{58A45B6C-A22A-4719-B17F-8483AC9B76E7}" destId="{5C88BBFA-F094-460D-891A-0E71828D2BE9}" srcOrd="0" destOrd="0" parTransId="{F4742F03-22C0-4838-B2EC-F4C5C1B54E89}" sibTransId="{42DC2937-E8D2-4CC7-853B-83715A605218}"/>
    <dgm:cxn modelId="{8245E56A-E18D-4852-9EC0-E0592A24E114}" type="presParOf" srcId="{A56F4639-8D8C-4E03-969F-AABD445BD002}" destId="{F09720CA-F64F-4D9C-B99E-9F20C612AE1A}" srcOrd="0" destOrd="0" presId="urn:microsoft.com/office/officeart/2005/8/layout/vList6"/>
    <dgm:cxn modelId="{F7286EC7-B10C-4DAE-AC03-C5D526D621CA}" type="presParOf" srcId="{F09720CA-F64F-4D9C-B99E-9F20C612AE1A}" destId="{9887B91D-60FA-4083-8F63-7A12B06A12C6}" srcOrd="0" destOrd="0" presId="urn:microsoft.com/office/officeart/2005/8/layout/vList6"/>
    <dgm:cxn modelId="{25DCB6E9-D0A7-43C9-AD2B-5D7969332D5D}" type="presParOf" srcId="{F09720CA-F64F-4D9C-B99E-9F20C612AE1A}" destId="{9A22AB24-91F7-4C8C-B50F-1A46DFC3DA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8828C-91BF-4108-BB28-D7219133B5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CF8F94-8F24-46A8-AA0D-5355CF392611}">
      <dgm:prSet/>
      <dgm:spPr/>
      <dgm:t>
        <a:bodyPr/>
        <a:lstStyle/>
        <a:p>
          <a:pPr rtl="0"/>
          <a:r>
            <a:rPr lang="ru-RU" dirty="0" smtClean="0"/>
            <a:t>Для успешного внедрения ЭФУ необходимо эффективное взаимодействие всех участников образовательных отношений: </a:t>
          </a:r>
          <a:endParaRPr lang="ru-RU" dirty="0"/>
        </a:p>
      </dgm:t>
    </dgm:pt>
    <dgm:pt modelId="{44013297-A834-4D2F-8948-F045975CE013}" type="parTrans" cxnId="{DE0082F6-CCE2-4AFA-8C28-264A027072BC}">
      <dgm:prSet/>
      <dgm:spPr/>
      <dgm:t>
        <a:bodyPr/>
        <a:lstStyle/>
        <a:p>
          <a:endParaRPr lang="ru-RU"/>
        </a:p>
      </dgm:t>
    </dgm:pt>
    <dgm:pt modelId="{D8C1FDE2-BB61-4F5B-B25B-BD921FDC0CE6}" type="sibTrans" cxnId="{DE0082F6-CCE2-4AFA-8C28-264A027072BC}">
      <dgm:prSet/>
      <dgm:spPr/>
      <dgm:t>
        <a:bodyPr/>
        <a:lstStyle/>
        <a:p>
          <a:endParaRPr lang="ru-RU"/>
        </a:p>
      </dgm:t>
    </dgm:pt>
    <dgm:pt modelId="{24647B12-4AF4-4FE0-A0E8-465490A92B25}">
      <dgm:prSet/>
      <dgm:spPr/>
      <dgm:t>
        <a:bodyPr/>
        <a:lstStyle/>
        <a:p>
          <a:pPr rtl="0"/>
          <a:r>
            <a:rPr lang="ru-RU" dirty="0" smtClean="0"/>
            <a:t>Федеральные и региональные органы законодательной и исполнительной власти в сфере образования </a:t>
          </a:r>
          <a:endParaRPr lang="ru-RU" dirty="0"/>
        </a:p>
      </dgm:t>
    </dgm:pt>
    <dgm:pt modelId="{F133C0E4-2DC3-49B9-90F7-BCADBC6EBF2F}" type="parTrans" cxnId="{D5BF8FBD-2340-47DE-A5D5-496806B478AB}">
      <dgm:prSet/>
      <dgm:spPr/>
      <dgm:t>
        <a:bodyPr/>
        <a:lstStyle/>
        <a:p>
          <a:endParaRPr lang="ru-RU"/>
        </a:p>
      </dgm:t>
    </dgm:pt>
    <dgm:pt modelId="{CA079765-E098-46D6-B5EA-4A9AA8E954C3}" type="sibTrans" cxnId="{D5BF8FBD-2340-47DE-A5D5-496806B478AB}">
      <dgm:prSet/>
      <dgm:spPr/>
      <dgm:t>
        <a:bodyPr/>
        <a:lstStyle/>
        <a:p>
          <a:endParaRPr lang="ru-RU"/>
        </a:p>
      </dgm:t>
    </dgm:pt>
    <dgm:pt modelId="{361DCE5D-BDC1-4C0B-9F7D-4FF51085670F}">
      <dgm:prSet/>
      <dgm:spPr/>
      <dgm:t>
        <a:bodyPr/>
        <a:lstStyle/>
        <a:p>
          <a:pPr rtl="0"/>
          <a:r>
            <a:rPr lang="ru-RU" dirty="0" smtClean="0"/>
            <a:t>Муниципальные органы управления образованием</a:t>
          </a:r>
          <a:endParaRPr lang="ru-RU" dirty="0"/>
        </a:p>
      </dgm:t>
    </dgm:pt>
    <dgm:pt modelId="{E0D62441-FDE7-48BC-8C72-1175112434C0}" type="parTrans" cxnId="{3A4608CA-7C9D-436E-B291-54FC109118D7}">
      <dgm:prSet/>
      <dgm:spPr/>
      <dgm:t>
        <a:bodyPr/>
        <a:lstStyle/>
        <a:p>
          <a:endParaRPr lang="ru-RU"/>
        </a:p>
      </dgm:t>
    </dgm:pt>
    <dgm:pt modelId="{0F6CECE7-BBA6-44A9-8AD2-CE76051177D8}" type="sibTrans" cxnId="{3A4608CA-7C9D-436E-B291-54FC109118D7}">
      <dgm:prSet/>
      <dgm:spPr/>
      <dgm:t>
        <a:bodyPr/>
        <a:lstStyle/>
        <a:p>
          <a:endParaRPr lang="ru-RU"/>
        </a:p>
      </dgm:t>
    </dgm:pt>
    <dgm:pt modelId="{B960A553-5118-47C5-89D8-3BB82D516D8C}">
      <dgm:prSet/>
      <dgm:spPr/>
      <dgm:t>
        <a:bodyPr/>
        <a:lstStyle/>
        <a:p>
          <a:pPr rtl="0"/>
          <a:r>
            <a:rPr lang="ru-RU" dirty="0" smtClean="0"/>
            <a:t>Образовательные организации </a:t>
          </a:r>
          <a:endParaRPr lang="ru-RU" dirty="0"/>
        </a:p>
      </dgm:t>
    </dgm:pt>
    <dgm:pt modelId="{2DABBDED-2787-4E92-B436-9207E0BF59DA}" type="parTrans" cxnId="{59CC058C-EED2-4B01-8214-265BAB1F5085}">
      <dgm:prSet/>
      <dgm:spPr/>
      <dgm:t>
        <a:bodyPr/>
        <a:lstStyle/>
        <a:p>
          <a:endParaRPr lang="ru-RU"/>
        </a:p>
      </dgm:t>
    </dgm:pt>
    <dgm:pt modelId="{49255FCC-87BF-441C-9EDC-633DFA88EB15}" type="sibTrans" cxnId="{59CC058C-EED2-4B01-8214-265BAB1F5085}">
      <dgm:prSet/>
      <dgm:spPr/>
      <dgm:t>
        <a:bodyPr/>
        <a:lstStyle/>
        <a:p>
          <a:endParaRPr lang="ru-RU"/>
        </a:p>
      </dgm:t>
    </dgm:pt>
    <dgm:pt modelId="{632FCFFC-A042-4500-8C97-28F2CAB3F5E4}">
      <dgm:prSet/>
      <dgm:spPr/>
      <dgm:t>
        <a:bodyPr/>
        <a:lstStyle/>
        <a:p>
          <a:pPr rtl="0"/>
          <a:r>
            <a:rPr lang="ru-RU" dirty="0" smtClean="0"/>
            <a:t>Издательства </a:t>
          </a:r>
          <a:endParaRPr lang="ru-RU" dirty="0"/>
        </a:p>
      </dgm:t>
    </dgm:pt>
    <dgm:pt modelId="{94BA092B-D39C-4764-8DBA-820C3FA7243C}" type="parTrans" cxnId="{38DC4118-E520-446C-B64A-C7B43B4CEF93}">
      <dgm:prSet/>
      <dgm:spPr/>
      <dgm:t>
        <a:bodyPr/>
        <a:lstStyle/>
        <a:p>
          <a:endParaRPr lang="ru-RU"/>
        </a:p>
      </dgm:t>
    </dgm:pt>
    <dgm:pt modelId="{7570E252-9025-4BA0-A515-10A98D93DF6B}" type="sibTrans" cxnId="{38DC4118-E520-446C-B64A-C7B43B4CEF93}">
      <dgm:prSet/>
      <dgm:spPr/>
      <dgm:t>
        <a:bodyPr/>
        <a:lstStyle/>
        <a:p>
          <a:endParaRPr lang="ru-RU"/>
        </a:p>
      </dgm:t>
    </dgm:pt>
    <dgm:pt modelId="{84E3E859-F6A6-46D4-849E-8BCF5BBEFCF6}">
      <dgm:prSet/>
      <dgm:spPr/>
      <dgm:t>
        <a:bodyPr/>
        <a:lstStyle/>
        <a:p>
          <a:pPr rtl="0"/>
          <a:r>
            <a:rPr lang="ru-RU" dirty="0" err="1" smtClean="0"/>
            <a:t>Дистрибьютеры</a:t>
          </a:r>
          <a:endParaRPr lang="ru-RU" dirty="0"/>
        </a:p>
      </dgm:t>
    </dgm:pt>
    <dgm:pt modelId="{945D14AE-C163-406E-B702-68A904CE6AEF}" type="parTrans" cxnId="{6D982F79-DBB5-4C2F-AE10-44ABCCB9BAA3}">
      <dgm:prSet/>
      <dgm:spPr/>
      <dgm:t>
        <a:bodyPr/>
        <a:lstStyle/>
        <a:p>
          <a:endParaRPr lang="ru-RU"/>
        </a:p>
      </dgm:t>
    </dgm:pt>
    <dgm:pt modelId="{42D42CB8-3161-4EA1-A3AF-8A1E246AB050}" type="sibTrans" cxnId="{6D982F79-DBB5-4C2F-AE10-44ABCCB9BAA3}">
      <dgm:prSet/>
      <dgm:spPr/>
      <dgm:t>
        <a:bodyPr/>
        <a:lstStyle/>
        <a:p>
          <a:endParaRPr lang="ru-RU"/>
        </a:p>
      </dgm:t>
    </dgm:pt>
    <dgm:pt modelId="{59DE3CD3-BEF0-4FF8-9634-311394241901}">
      <dgm:prSet/>
      <dgm:spPr/>
      <dgm:t>
        <a:bodyPr/>
        <a:lstStyle/>
        <a:p>
          <a:pPr rtl="0"/>
          <a:r>
            <a:rPr lang="ru-RU" dirty="0" err="1" smtClean="0"/>
            <a:t>Агрегаторы</a:t>
          </a:r>
          <a:r>
            <a:rPr lang="ru-RU" dirty="0" smtClean="0"/>
            <a:t> </a:t>
          </a:r>
          <a:endParaRPr lang="ru-RU" dirty="0"/>
        </a:p>
      </dgm:t>
    </dgm:pt>
    <dgm:pt modelId="{FEF639A5-09A6-40C1-A94A-4416A1DD3FCF}" type="parTrans" cxnId="{3439ADF3-2E95-4A23-BC56-F1E05EDD9137}">
      <dgm:prSet/>
      <dgm:spPr/>
      <dgm:t>
        <a:bodyPr/>
        <a:lstStyle/>
        <a:p>
          <a:endParaRPr lang="ru-RU"/>
        </a:p>
      </dgm:t>
    </dgm:pt>
    <dgm:pt modelId="{E332FA00-4B48-42DB-84BB-00A4DBB1A662}" type="sibTrans" cxnId="{3439ADF3-2E95-4A23-BC56-F1E05EDD9137}">
      <dgm:prSet/>
      <dgm:spPr/>
      <dgm:t>
        <a:bodyPr/>
        <a:lstStyle/>
        <a:p>
          <a:endParaRPr lang="ru-RU"/>
        </a:p>
      </dgm:t>
    </dgm:pt>
    <dgm:pt modelId="{EF3A465E-9849-4455-9E50-D0453E8F861B}">
      <dgm:prSet/>
      <dgm:spPr/>
      <dgm:t>
        <a:bodyPr/>
        <a:lstStyle/>
        <a:p>
          <a:pPr rtl="0"/>
          <a:r>
            <a:rPr lang="ru-RU" dirty="0" err="1" smtClean="0"/>
            <a:t>Интернет-магазины</a:t>
          </a:r>
          <a:r>
            <a:rPr lang="ru-RU" dirty="0" smtClean="0"/>
            <a:t>»</a:t>
          </a:r>
          <a:endParaRPr lang="ru-RU" dirty="0"/>
        </a:p>
      </dgm:t>
    </dgm:pt>
    <dgm:pt modelId="{32180AF4-885E-4FFC-95AB-52BABFF128C9}" type="parTrans" cxnId="{3DF2D73C-A0F4-439E-8004-35694DF53905}">
      <dgm:prSet/>
      <dgm:spPr/>
      <dgm:t>
        <a:bodyPr/>
        <a:lstStyle/>
        <a:p>
          <a:endParaRPr lang="ru-RU"/>
        </a:p>
      </dgm:t>
    </dgm:pt>
    <dgm:pt modelId="{39E9482B-6160-49F1-B0B6-277C86FCE69B}" type="sibTrans" cxnId="{3DF2D73C-A0F4-439E-8004-35694DF53905}">
      <dgm:prSet/>
      <dgm:spPr/>
      <dgm:t>
        <a:bodyPr/>
        <a:lstStyle/>
        <a:p>
          <a:endParaRPr lang="ru-RU"/>
        </a:p>
      </dgm:t>
    </dgm:pt>
    <dgm:pt modelId="{C06FFC6E-350E-4BB2-A02B-419B3F5748E1}" type="pres">
      <dgm:prSet presAssocID="{7158828C-91BF-4108-BB28-D7219133B5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C3F13F-6DC9-4536-B441-FA1AC0CC497D}" type="pres">
      <dgm:prSet presAssocID="{2CCF8F94-8F24-46A8-AA0D-5355CF392611}" presName="linNode" presStyleCnt="0"/>
      <dgm:spPr/>
    </dgm:pt>
    <dgm:pt modelId="{2120D307-8254-452F-B72A-A06E39F0DC5F}" type="pres">
      <dgm:prSet presAssocID="{2CCF8F94-8F24-46A8-AA0D-5355CF39261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AD11-0A0E-4CA7-9F81-4446668E79EB}" type="pres">
      <dgm:prSet presAssocID="{2CCF8F94-8F24-46A8-AA0D-5355CF392611}" presName="descendantText" presStyleLbl="alignAccFollowNode1" presStyleIdx="0" presStyleCnt="1" custLinFactNeighborX="-719" custLinFactNeighborY="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15BD7-DF85-457C-BB08-9D96D89BD960}" type="presOf" srcId="{59DE3CD3-BEF0-4FF8-9634-311394241901}" destId="{A19DAD11-0A0E-4CA7-9F81-4446668E79EB}" srcOrd="0" destOrd="5" presId="urn:microsoft.com/office/officeart/2005/8/layout/vList5"/>
    <dgm:cxn modelId="{3A4608CA-7C9D-436E-B291-54FC109118D7}" srcId="{2CCF8F94-8F24-46A8-AA0D-5355CF392611}" destId="{361DCE5D-BDC1-4C0B-9F7D-4FF51085670F}" srcOrd="1" destOrd="0" parTransId="{E0D62441-FDE7-48BC-8C72-1175112434C0}" sibTransId="{0F6CECE7-BBA6-44A9-8AD2-CE76051177D8}"/>
    <dgm:cxn modelId="{C6E9E601-F74C-4A56-AF2E-4127C5AC8424}" type="presOf" srcId="{84E3E859-F6A6-46D4-849E-8BCF5BBEFCF6}" destId="{A19DAD11-0A0E-4CA7-9F81-4446668E79EB}" srcOrd="0" destOrd="4" presId="urn:microsoft.com/office/officeart/2005/8/layout/vList5"/>
    <dgm:cxn modelId="{9B47C646-22FE-47FB-B76E-8E9D300FC00B}" type="presOf" srcId="{EF3A465E-9849-4455-9E50-D0453E8F861B}" destId="{A19DAD11-0A0E-4CA7-9F81-4446668E79EB}" srcOrd="0" destOrd="6" presId="urn:microsoft.com/office/officeart/2005/8/layout/vList5"/>
    <dgm:cxn modelId="{E2802FC2-46C8-4858-ADA8-056580068509}" type="presOf" srcId="{632FCFFC-A042-4500-8C97-28F2CAB3F5E4}" destId="{A19DAD11-0A0E-4CA7-9F81-4446668E79EB}" srcOrd="0" destOrd="3" presId="urn:microsoft.com/office/officeart/2005/8/layout/vList5"/>
    <dgm:cxn modelId="{DDEB5D4D-EFC6-45A4-AC95-8B08F1B81BF2}" type="presOf" srcId="{24647B12-4AF4-4FE0-A0E8-465490A92B25}" destId="{A19DAD11-0A0E-4CA7-9F81-4446668E79EB}" srcOrd="0" destOrd="0" presId="urn:microsoft.com/office/officeart/2005/8/layout/vList5"/>
    <dgm:cxn modelId="{3439ADF3-2E95-4A23-BC56-F1E05EDD9137}" srcId="{2CCF8F94-8F24-46A8-AA0D-5355CF392611}" destId="{59DE3CD3-BEF0-4FF8-9634-311394241901}" srcOrd="5" destOrd="0" parTransId="{FEF639A5-09A6-40C1-A94A-4416A1DD3FCF}" sibTransId="{E332FA00-4B48-42DB-84BB-00A4DBB1A662}"/>
    <dgm:cxn modelId="{DE0082F6-CCE2-4AFA-8C28-264A027072BC}" srcId="{7158828C-91BF-4108-BB28-D7219133B5DD}" destId="{2CCF8F94-8F24-46A8-AA0D-5355CF392611}" srcOrd="0" destOrd="0" parTransId="{44013297-A834-4D2F-8948-F045975CE013}" sibTransId="{D8C1FDE2-BB61-4F5B-B25B-BD921FDC0CE6}"/>
    <dgm:cxn modelId="{57242C63-7820-43BC-AB30-8C53CE35F6C5}" type="presOf" srcId="{B960A553-5118-47C5-89D8-3BB82D516D8C}" destId="{A19DAD11-0A0E-4CA7-9F81-4446668E79EB}" srcOrd="0" destOrd="2" presId="urn:microsoft.com/office/officeart/2005/8/layout/vList5"/>
    <dgm:cxn modelId="{59CC058C-EED2-4B01-8214-265BAB1F5085}" srcId="{2CCF8F94-8F24-46A8-AA0D-5355CF392611}" destId="{B960A553-5118-47C5-89D8-3BB82D516D8C}" srcOrd="2" destOrd="0" parTransId="{2DABBDED-2787-4E92-B436-9207E0BF59DA}" sibTransId="{49255FCC-87BF-441C-9EDC-633DFA88EB15}"/>
    <dgm:cxn modelId="{6D982F79-DBB5-4C2F-AE10-44ABCCB9BAA3}" srcId="{2CCF8F94-8F24-46A8-AA0D-5355CF392611}" destId="{84E3E859-F6A6-46D4-849E-8BCF5BBEFCF6}" srcOrd="4" destOrd="0" parTransId="{945D14AE-C163-406E-B702-68A904CE6AEF}" sibTransId="{42D42CB8-3161-4EA1-A3AF-8A1E246AB050}"/>
    <dgm:cxn modelId="{3DF2D73C-A0F4-439E-8004-35694DF53905}" srcId="{2CCF8F94-8F24-46A8-AA0D-5355CF392611}" destId="{EF3A465E-9849-4455-9E50-D0453E8F861B}" srcOrd="6" destOrd="0" parTransId="{32180AF4-885E-4FFC-95AB-52BABFF128C9}" sibTransId="{39E9482B-6160-49F1-B0B6-277C86FCE69B}"/>
    <dgm:cxn modelId="{38DC4118-E520-446C-B64A-C7B43B4CEF93}" srcId="{2CCF8F94-8F24-46A8-AA0D-5355CF392611}" destId="{632FCFFC-A042-4500-8C97-28F2CAB3F5E4}" srcOrd="3" destOrd="0" parTransId="{94BA092B-D39C-4764-8DBA-820C3FA7243C}" sibTransId="{7570E252-9025-4BA0-A515-10A98D93DF6B}"/>
    <dgm:cxn modelId="{757CB409-BF2E-4B66-982C-A8C4684BAD16}" type="presOf" srcId="{7158828C-91BF-4108-BB28-D7219133B5DD}" destId="{C06FFC6E-350E-4BB2-A02B-419B3F5748E1}" srcOrd="0" destOrd="0" presId="urn:microsoft.com/office/officeart/2005/8/layout/vList5"/>
    <dgm:cxn modelId="{5480FE65-A1E1-4E7C-9238-E8EEEB967A8E}" type="presOf" srcId="{361DCE5D-BDC1-4C0B-9F7D-4FF51085670F}" destId="{A19DAD11-0A0E-4CA7-9F81-4446668E79EB}" srcOrd="0" destOrd="1" presId="urn:microsoft.com/office/officeart/2005/8/layout/vList5"/>
    <dgm:cxn modelId="{29037093-F2B6-4DC9-9326-FC0DE330FBD8}" type="presOf" srcId="{2CCF8F94-8F24-46A8-AA0D-5355CF392611}" destId="{2120D307-8254-452F-B72A-A06E39F0DC5F}" srcOrd="0" destOrd="0" presId="urn:microsoft.com/office/officeart/2005/8/layout/vList5"/>
    <dgm:cxn modelId="{D5BF8FBD-2340-47DE-A5D5-496806B478AB}" srcId="{2CCF8F94-8F24-46A8-AA0D-5355CF392611}" destId="{24647B12-4AF4-4FE0-A0E8-465490A92B25}" srcOrd="0" destOrd="0" parTransId="{F133C0E4-2DC3-49B9-90F7-BCADBC6EBF2F}" sibTransId="{CA079765-E098-46D6-B5EA-4A9AA8E954C3}"/>
    <dgm:cxn modelId="{0CB7A997-C2E5-4A18-8800-DDE0A5997095}" type="presParOf" srcId="{C06FFC6E-350E-4BB2-A02B-419B3F5748E1}" destId="{9AC3F13F-6DC9-4536-B441-FA1AC0CC497D}" srcOrd="0" destOrd="0" presId="urn:microsoft.com/office/officeart/2005/8/layout/vList5"/>
    <dgm:cxn modelId="{E9DC024E-7B9D-4446-BEEA-503D7DC2372B}" type="presParOf" srcId="{9AC3F13F-6DC9-4536-B441-FA1AC0CC497D}" destId="{2120D307-8254-452F-B72A-A06E39F0DC5F}" srcOrd="0" destOrd="0" presId="urn:microsoft.com/office/officeart/2005/8/layout/vList5"/>
    <dgm:cxn modelId="{4FC234D9-E6C2-43A6-8DDF-00BAEA0B1B0E}" type="presParOf" srcId="{9AC3F13F-6DC9-4536-B441-FA1AC0CC497D}" destId="{A19DAD11-0A0E-4CA7-9F81-4446668E79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779BD7-ECD7-4E87-937C-7FF23E50F15E}" type="doc">
      <dgm:prSet loTypeId="urn:microsoft.com/office/officeart/2005/8/layout/process2" loCatId="process" qsTypeId="urn:microsoft.com/office/officeart/2005/8/quickstyle/3d9" qsCatId="3D" csTypeId="urn:microsoft.com/office/officeart/2005/8/colors/colorful1" csCatId="colorful" phldr="1"/>
      <dgm:spPr/>
    </dgm:pt>
    <dgm:pt modelId="{0250EF5D-729C-4200-B4B9-42EA5F773749}">
      <dgm:prSet phldrT="[Текст]"/>
      <dgm:spPr/>
      <dgm:t>
        <a:bodyPr/>
        <a:lstStyle/>
        <a:p>
          <a:r>
            <a:rPr lang="en-US" dirty="0" smtClean="0"/>
            <a:t>1.PDF</a:t>
          </a:r>
          <a:endParaRPr lang="ru-RU" dirty="0"/>
        </a:p>
      </dgm:t>
    </dgm:pt>
    <dgm:pt modelId="{D00436CD-0F25-4920-9973-AEAF3C739016}" type="parTrans" cxnId="{6A89F0EE-56E3-48D6-A8E9-8DB3AC20D567}">
      <dgm:prSet/>
      <dgm:spPr/>
      <dgm:t>
        <a:bodyPr/>
        <a:lstStyle/>
        <a:p>
          <a:endParaRPr lang="ru-RU"/>
        </a:p>
      </dgm:t>
    </dgm:pt>
    <dgm:pt modelId="{00DC139B-074E-4B3B-9385-6250803C8888}" type="sibTrans" cxnId="{6A89F0EE-56E3-48D6-A8E9-8DB3AC20D567}">
      <dgm:prSet/>
      <dgm:spPr/>
      <dgm:t>
        <a:bodyPr/>
        <a:lstStyle/>
        <a:p>
          <a:endParaRPr lang="ru-RU"/>
        </a:p>
      </dgm:t>
    </dgm:pt>
    <dgm:pt modelId="{E6E883F3-8F3B-4437-A978-1F3699EA7B00}">
      <dgm:prSet phldrT="[Текст]" custT="1"/>
      <dgm:spPr/>
      <dgm:t>
        <a:bodyPr/>
        <a:lstStyle/>
        <a:p>
          <a:r>
            <a:rPr lang="en-US" sz="4800" dirty="0" smtClean="0"/>
            <a:t>2.PDF</a:t>
          </a:r>
          <a:r>
            <a:rPr lang="en-US" sz="1400" dirty="0" smtClean="0"/>
            <a:t> + </a:t>
          </a:r>
          <a:r>
            <a:rPr lang="ru-RU" sz="1400" dirty="0" smtClean="0"/>
            <a:t>дополнительные интерактивные материалы</a:t>
          </a:r>
          <a:endParaRPr lang="ru-RU" sz="1400" dirty="0"/>
        </a:p>
      </dgm:t>
    </dgm:pt>
    <dgm:pt modelId="{0F5163BB-CE07-4381-B648-29F04E2C144C}" type="parTrans" cxnId="{AD9DC357-4E80-47FA-BFED-ED3B368A04B3}">
      <dgm:prSet/>
      <dgm:spPr/>
      <dgm:t>
        <a:bodyPr/>
        <a:lstStyle/>
        <a:p>
          <a:endParaRPr lang="ru-RU"/>
        </a:p>
      </dgm:t>
    </dgm:pt>
    <dgm:pt modelId="{151D5056-CB53-49E1-B783-52FD4E85E78A}" type="sibTrans" cxnId="{AD9DC357-4E80-47FA-BFED-ED3B368A04B3}">
      <dgm:prSet/>
      <dgm:spPr/>
      <dgm:t>
        <a:bodyPr/>
        <a:lstStyle/>
        <a:p>
          <a:endParaRPr lang="ru-RU"/>
        </a:p>
      </dgm:t>
    </dgm:pt>
    <dgm:pt modelId="{95C58247-AD24-4B21-9240-2FEE54B6CEDA}">
      <dgm:prSet phldrT="[Текст]"/>
      <dgm:spPr/>
      <dgm:t>
        <a:bodyPr/>
        <a:lstStyle/>
        <a:p>
          <a:r>
            <a:rPr lang="ru-RU" dirty="0" smtClean="0"/>
            <a:t>3. </a:t>
          </a:r>
          <a:r>
            <a:rPr lang="en-US" dirty="0" smtClean="0"/>
            <a:t>EPUB</a:t>
          </a:r>
          <a:endParaRPr lang="ru-RU" dirty="0"/>
        </a:p>
      </dgm:t>
    </dgm:pt>
    <dgm:pt modelId="{3BB7B3AC-B5FF-42D4-B53F-CAB2B1DB5BBF}" type="parTrans" cxnId="{E23BD415-9207-4DC1-A0F0-4ABE74452BE3}">
      <dgm:prSet/>
      <dgm:spPr/>
      <dgm:t>
        <a:bodyPr/>
        <a:lstStyle/>
        <a:p>
          <a:endParaRPr lang="ru-RU"/>
        </a:p>
      </dgm:t>
    </dgm:pt>
    <dgm:pt modelId="{D65D69EE-FA99-4CAD-B97E-B8DED36F0938}" type="sibTrans" cxnId="{E23BD415-9207-4DC1-A0F0-4ABE74452BE3}">
      <dgm:prSet/>
      <dgm:spPr/>
      <dgm:t>
        <a:bodyPr/>
        <a:lstStyle/>
        <a:p>
          <a:endParaRPr lang="ru-RU"/>
        </a:p>
      </dgm:t>
    </dgm:pt>
    <dgm:pt modelId="{4E963946-45B4-48D9-9A1E-CB557ACD0F4B}" type="pres">
      <dgm:prSet presAssocID="{92779BD7-ECD7-4E87-937C-7FF23E50F15E}" presName="linearFlow" presStyleCnt="0">
        <dgm:presLayoutVars>
          <dgm:resizeHandles val="exact"/>
        </dgm:presLayoutVars>
      </dgm:prSet>
      <dgm:spPr/>
    </dgm:pt>
    <dgm:pt modelId="{C83E6756-00C8-447D-BD18-8C8511092EEF}" type="pres">
      <dgm:prSet presAssocID="{0250EF5D-729C-4200-B4B9-42EA5F7737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47152-A035-443D-8D6A-0A7B73F8A766}" type="pres">
      <dgm:prSet presAssocID="{00DC139B-074E-4B3B-9385-6250803C888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A94D45A-3E29-480F-BF4D-ED5DD142567A}" type="pres">
      <dgm:prSet presAssocID="{00DC139B-074E-4B3B-9385-6250803C888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B06615F-418A-4953-88B2-DD3971D36207}" type="pres">
      <dgm:prSet presAssocID="{E6E883F3-8F3B-4437-A978-1F3699EA7B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B45C8-BF58-43B5-ADDC-0418174153DA}" type="pres">
      <dgm:prSet presAssocID="{151D5056-CB53-49E1-B783-52FD4E85E78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123EC63-22E7-41FC-A0BB-2C9D0AE52BA1}" type="pres">
      <dgm:prSet presAssocID="{151D5056-CB53-49E1-B783-52FD4E85E78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4CA4CBB-68D6-442F-A0C1-179F4EF876BB}" type="pres">
      <dgm:prSet presAssocID="{95C58247-AD24-4B21-9240-2FEE54B6CE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9F0EE-56E3-48D6-A8E9-8DB3AC20D567}" srcId="{92779BD7-ECD7-4E87-937C-7FF23E50F15E}" destId="{0250EF5D-729C-4200-B4B9-42EA5F773749}" srcOrd="0" destOrd="0" parTransId="{D00436CD-0F25-4920-9973-AEAF3C739016}" sibTransId="{00DC139B-074E-4B3B-9385-6250803C8888}"/>
    <dgm:cxn modelId="{AD9DC357-4E80-47FA-BFED-ED3B368A04B3}" srcId="{92779BD7-ECD7-4E87-937C-7FF23E50F15E}" destId="{E6E883F3-8F3B-4437-A978-1F3699EA7B00}" srcOrd="1" destOrd="0" parTransId="{0F5163BB-CE07-4381-B648-29F04E2C144C}" sibTransId="{151D5056-CB53-49E1-B783-52FD4E85E78A}"/>
    <dgm:cxn modelId="{8A0179E5-1175-4557-8E0E-B98BD245707B}" type="presOf" srcId="{0250EF5D-729C-4200-B4B9-42EA5F773749}" destId="{C83E6756-00C8-447D-BD18-8C8511092EEF}" srcOrd="0" destOrd="0" presId="urn:microsoft.com/office/officeart/2005/8/layout/process2"/>
    <dgm:cxn modelId="{6E44636A-BFBB-4196-BF50-E348DFBBB9B5}" type="presOf" srcId="{92779BD7-ECD7-4E87-937C-7FF23E50F15E}" destId="{4E963946-45B4-48D9-9A1E-CB557ACD0F4B}" srcOrd="0" destOrd="0" presId="urn:microsoft.com/office/officeart/2005/8/layout/process2"/>
    <dgm:cxn modelId="{2C468082-8C39-4A63-97E4-63771DD7DB95}" type="presOf" srcId="{00DC139B-074E-4B3B-9385-6250803C8888}" destId="{9D947152-A035-443D-8D6A-0A7B73F8A766}" srcOrd="0" destOrd="0" presId="urn:microsoft.com/office/officeart/2005/8/layout/process2"/>
    <dgm:cxn modelId="{9923524A-1CBF-47BF-A812-BCC9AA56FD6A}" type="presOf" srcId="{151D5056-CB53-49E1-B783-52FD4E85E78A}" destId="{0A9B45C8-BF58-43B5-ADDC-0418174153DA}" srcOrd="0" destOrd="0" presId="urn:microsoft.com/office/officeart/2005/8/layout/process2"/>
    <dgm:cxn modelId="{0B8E9217-9FB9-4096-9EBE-B5D3D46301B3}" type="presOf" srcId="{00DC139B-074E-4B3B-9385-6250803C8888}" destId="{EA94D45A-3E29-480F-BF4D-ED5DD142567A}" srcOrd="1" destOrd="0" presId="urn:microsoft.com/office/officeart/2005/8/layout/process2"/>
    <dgm:cxn modelId="{C78EE49A-A81C-4D02-A0FF-9E4EA6E9AAB7}" type="presOf" srcId="{E6E883F3-8F3B-4437-A978-1F3699EA7B00}" destId="{EB06615F-418A-4953-88B2-DD3971D36207}" srcOrd="0" destOrd="0" presId="urn:microsoft.com/office/officeart/2005/8/layout/process2"/>
    <dgm:cxn modelId="{38D5A58E-47D2-4F60-8E36-EB8D0E6BC483}" type="presOf" srcId="{151D5056-CB53-49E1-B783-52FD4E85E78A}" destId="{2123EC63-22E7-41FC-A0BB-2C9D0AE52BA1}" srcOrd="1" destOrd="0" presId="urn:microsoft.com/office/officeart/2005/8/layout/process2"/>
    <dgm:cxn modelId="{E23BD415-9207-4DC1-A0F0-4ABE74452BE3}" srcId="{92779BD7-ECD7-4E87-937C-7FF23E50F15E}" destId="{95C58247-AD24-4B21-9240-2FEE54B6CEDA}" srcOrd="2" destOrd="0" parTransId="{3BB7B3AC-B5FF-42D4-B53F-CAB2B1DB5BBF}" sibTransId="{D65D69EE-FA99-4CAD-B97E-B8DED36F0938}"/>
    <dgm:cxn modelId="{948E23F7-4BA0-4927-879E-5DD76246CF7D}" type="presOf" srcId="{95C58247-AD24-4B21-9240-2FEE54B6CEDA}" destId="{74CA4CBB-68D6-442F-A0C1-179F4EF876BB}" srcOrd="0" destOrd="0" presId="urn:microsoft.com/office/officeart/2005/8/layout/process2"/>
    <dgm:cxn modelId="{9183579E-8661-4FB1-AF8D-778E7557335C}" type="presParOf" srcId="{4E963946-45B4-48D9-9A1E-CB557ACD0F4B}" destId="{C83E6756-00C8-447D-BD18-8C8511092EEF}" srcOrd="0" destOrd="0" presId="urn:microsoft.com/office/officeart/2005/8/layout/process2"/>
    <dgm:cxn modelId="{D891AA63-AFEA-4B30-8142-6BE5D7D50F90}" type="presParOf" srcId="{4E963946-45B4-48D9-9A1E-CB557ACD0F4B}" destId="{9D947152-A035-443D-8D6A-0A7B73F8A766}" srcOrd="1" destOrd="0" presId="urn:microsoft.com/office/officeart/2005/8/layout/process2"/>
    <dgm:cxn modelId="{2CF81121-C0CF-4AEF-8F5D-6C5115B9C17B}" type="presParOf" srcId="{9D947152-A035-443D-8D6A-0A7B73F8A766}" destId="{EA94D45A-3E29-480F-BF4D-ED5DD142567A}" srcOrd="0" destOrd="0" presId="urn:microsoft.com/office/officeart/2005/8/layout/process2"/>
    <dgm:cxn modelId="{0F2617C3-6DED-400C-A506-E3AD9CFA84B3}" type="presParOf" srcId="{4E963946-45B4-48D9-9A1E-CB557ACD0F4B}" destId="{EB06615F-418A-4953-88B2-DD3971D36207}" srcOrd="2" destOrd="0" presId="urn:microsoft.com/office/officeart/2005/8/layout/process2"/>
    <dgm:cxn modelId="{E21D279E-73E3-4E54-A272-A8E72EE00652}" type="presParOf" srcId="{4E963946-45B4-48D9-9A1E-CB557ACD0F4B}" destId="{0A9B45C8-BF58-43B5-ADDC-0418174153DA}" srcOrd="3" destOrd="0" presId="urn:microsoft.com/office/officeart/2005/8/layout/process2"/>
    <dgm:cxn modelId="{A68B764D-C5A5-431B-8FE6-4200D8B61206}" type="presParOf" srcId="{0A9B45C8-BF58-43B5-ADDC-0418174153DA}" destId="{2123EC63-22E7-41FC-A0BB-2C9D0AE52BA1}" srcOrd="0" destOrd="0" presId="urn:microsoft.com/office/officeart/2005/8/layout/process2"/>
    <dgm:cxn modelId="{097A036F-3E1D-41F3-ADF4-A4337694C976}" type="presParOf" srcId="{4E963946-45B4-48D9-9A1E-CB557ACD0F4B}" destId="{74CA4CBB-68D6-442F-A0C1-179F4EF876B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A2EFF2-C1BA-44EF-9F95-39859E40A6A5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A0A59FD-A940-4A0B-A549-9B853FB6EEB2}">
      <dgm:prSet/>
      <dgm:spPr/>
      <dgm:t>
        <a:bodyPr/>
        <a:lstStyle/>
        <a:p>
          <a:pPr rtl="0"/>
          <a:r>
            <a:rPr lang="ru-RU" b="1" dirty="0" smtClean="0"/>
            <a:t>Безопасность</a:t>
          </a:r>
          <a:endParaRPr lang="ru-RU" b="1" dirty="0"/>
        </a:p>
      </dgm:t>
    </dgm:pt>
    <dgm:pt modelId="{D557FFC8-D7C9-4FD2-A452-C6FD4D86E1D8}" type="parTrans" cxnId="{752C87F4-12FF-4ED6-8AAA-3D44D364D7B9}">
      <dgm:prSet/>
      <dgm:spPr/>
      <dgm:t>
        <a:bodyPr/>
        <a:lstStyle/>
        <a:p>
          <a:endParaRPr lang="ru-RU"/>
        </a:p>
      </dgm:t>
    </dgm:pt>
    <dgm:pt modelId="{9985060E-B97A-40D7-B0B6-C3DB5F550E5C}" type="sibTrans" cxnId="{752C87F4-12FF-4ED6-8AAA-3D44D364D7B9}">
      <dgm:prSet/>
      <dgm:spPr/>
      <dgm:t>
        <a:bodyPr/>
        <a:lstStyle/>
        <a:p>
          <a:endParaRPr lang="ru-RU"/>
        </a:p>
      </dgm:t>
    </dgm:pt>
    <dgm:pt modelId="{E357C286-BF40-4F4E-80B0-BDDD9772640E}">
      <dgm:prSet/>
      <dgm:spPr/>
      <dgm:t>
        <a:bodyPr/>
        <a:lstStyle/>
        <a:p>
          <a:pPr rtl="0"/>
          <a:r>
            <a:rPr lang="ru-RU" b="1" dirty="0" smtClean="0"/>
            <a:t>Удобство</a:t>
          </a:r>
          <a:endParaRPr lang="ru-RU" b="1" dirty="0"/>
        </a:p>
      </dgm:t>
    </dgm:pt>
    <dgm:pt modelId="{31144A04-CB37-4252-A721-3077BE833968}" type="parTrans" cxnId="{B385DEC6-8361-4ED6-AE3F-693E2052C72F}">
      <dgm:prSet/>
      <dgm:spPr/>
      <dgm:t>
        <a:bodyPr/>
        <a:lstStyle/>
        <a:p>
          <a:endParaRPr lang="ru-RU"/>
        </a:p>
      </dgm:t>
    </dgm:pt>
    <dgm:pt modelId="{1B6A2815-B342-4A92-A351-6B0CC8095CB0}" type="sibTrans" cxnId="{B385DEC6-8361-4ED6-AE3F-693E2052C72F}">
      <dgm:prSet/>
      <dgm:spPr/>
      <dgm:t>
        <a:bodyPr/>
        <a:lstStyle/>
        <a:p>
          <a:endParaRPr lang="ru-RU"/>
        </a:p>
      </dgm:t>
    </dgm:pt>
    <dgm:pt modelId="{09F13FB1-15E2-4463-9E8F-9B21F78EE92B}">
      <dgm:prSet/>
      <dgm:spPr/>
      <dgm:t>
        <a:bodyPr/>
        <a:lstStyle/>
        <a:p>
          <a:pPr rtl="0"/>
          <a:r>
            <a:rPr lang="ru-RU" b="1" dirty="0" smtClean="0"/>
            <a:t>Универсальность</a:t>
          </a:r>
          <a:endParaRPr lang="ru-RU" b="1" dirty="0"/>
        </a:p>
      </dgm:t>
    </dgm:pt>
    <dgm:pt modelId="{98A018DB-F829-4942-A63F-BC463B587445}" type="parTrans" cxnId="{27F9F6AF-1437-47E1-8C2D-2C985D8B13B1}">
      <dgm:prSet/>
      <dgm:spPr/>
      <dgm:t>
        <a:bodyPr/>
        <a:lstStyle/>
        <a:p>
          <a:endParaRPr lang="ru-RU"/>
        </a:p>
      </dgm:t>
    </dgm:pt>
    <dgm:pt modelId="{CC2070B3-7E93-4180-8C01-48A5A36B809C}" type="sibTrans" cxnId="{27F9F6AF-1437-47E1-8C2D-2C985D8B13B1}">
      <dgm:prSet/>
      <dgm:spPr/>
      <dgm:t>
        <a:bodyPr/>
        <a:lstStyle/>
        <a:p>
          <a:endParaRPr lang="ru-RU"/>
        </a:p>
      </dgm:t>
    </dgm:pt>
    <dgm:pt modelId="{962A2EC7-D593-412A-B853-1EAD851AEE0B}">
      <dgm:prSet/>
      <dgm:spPr/>
      <dgm:t>
        <a:bodyPr/>
        <a:lstStyle/>
        <a:p>
          <a:pPr rtl="0"/>
          <a:r>
            <a:rPr lang="ru-RU" b="1" dirty="0" smtClean="0"/>
            <a:t>Надёжность</a:t>
          </a:r>
          <a:endParaRPr lang="ru-RU" dirty="0"/>
        </a:p>
      </dgm:t>
    </dgm:pt>
    <dgm:pt modelId="{8467F335-14CA-4531-8D68-AA9FDDBDBC3A}" type="parTrans" cxnId="{57F991D2-CFA8-4653-8102-02968EF61C66}">
      <dgm:prSet/>
      <dgm:spPr/>
      <dgm:t>
        <a:bodyPr/>
        <a:lstStyle/>
        <a:p>
          <a:endParaRPr lang="ru-RU"/>
        </a:p>
      </dgm:t>
    </dgm:pt>
    <dgm:pt modelId="{EC5CA3A8-4666-4271-8560-7192CCD2C323}" type="sibTrans" cxnId="{57F991D2-CFA8-4653-8102-02968EF61C66}">
      <dgm:prSet/>
      <dgm:spPr/>
      <dgm:t>
        <a:bodyPr/>
        <a:lstStyle/>
        <a:p>
          <a:endParaRPr lang="ru-RU"/>
        </a:p>
      </dgm:t>
    </dgm:pt>
    <dgm:pt modelId="{CA534E29-BEB5-40D6-A4A9-84F538127C5A}">
      <dgm:prSet/>
      <dgm:spPr/>
      <dgm:t>
        <a:bodyPr/>
        <a:lstStyle/>
        <a:p>
          <a:pPr rtl="0"/>
          <a:r>
            <a:rPr lang="ru-RU" b="1" dirty="0" smtClean="0"/>
            <a:t>Доступность</a:t>
          </a:r>
          <a:endParaRPr lang="ru-RU" dirty="0"/>
        </a:p>
      </dgm:t>
    </dgm:pt>
    <dgm:pt modelId="{160DCD45-E4D5-49D5-811B-BCD46D000610}" type="parTrans" cxnId="{8AE178FF-3D0E-4F38-8DBD-8C37D3ED2092}">
      <dgm:prSet/>
      <dgm:spPr/>
      <dgm:t>
        <a:bodyPr/>
        <a:lstStyle/>
        <a:p>
          <a:endParaRPr lang="ru-RU"/>
        </a:p>
      </dgm:t>
    </dgm:pt>
    <dgm:pt modelId="{E4B76661-C4D1-40FA-972B-F4027D9A76AC}" type="sibTrans" cxnId="{8AE178FF-3D0E-4F38-8DBD-8C37D3ED2092}">
      <dgm:prSet/>
      <dgm:spPr/>
      <dgm:t>
        <a:bodyPr/>
        <a:lstStyle/>
        <a:p>
          <a:endParaRPr lang="ru-RU"/>
        </a:p>
      </dgm:t>
    </dgm:pt>
    <dgm:pt modelId="{321BCF91-FC27-4E22-B098-D1C4B4825F53}" type="pres">
      <dgm:prSet presAssocID="{B1A2EFF2-C1BA-44EF-9F95-39859E40A6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CA9FC-55B1-444A-8CF6-696183847DD5}" type="pres">
      <dgm:prSet presAssocID="{FA0A59FD-A940-4A0B-A549-9B853FB6EE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07400-22A5-47EE-AAFF-538B73C2A186}" type="pres">
      <dgm:prSet presAssocID="{9985060E-B97A-40D7-B0B6-C3DB5F550E5C}" presName="spacer" presStyleCnt="0"/>
      <dgm:spPr/>
    </dgm:pt>
    <dgm:pt modelId="{57D91AE4-A58E-4D6B-A669-3A13825F11DB}" type="pres">
      <dgm:prSet presAssocID="{E357C286-BF40-4F4E-80B0-BDDD9772640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BB7C5-AD18-44F6-A98F-D0FDFBA5F2BE}" type="pres">
      <dgm:prSet presAssocID="{1B6A2815-B342-4A92-A351-6B0CC8095CB0}" presName="spacer" presStyleCnt="0"/>
      <dgm:spPr/>
    </dgm:pt>
    <dgm:pt modelId="{A86D10B6-55F3-4E82-8FA1-D29F50EB797E}" type="pres">
      <dgm:prSet presAssocID="{09F13FB1-15E2-4463-9E8F-9B21F78EE92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F039C-38C7-4ACB-B650-94E5DF4F76D1}" type="pres">
      <dgm:prSet presAssocID="{CC2070B3-7E93-4180-8C01-48A5A36B809C}" presName="spacer" presStyleCnt="0"/>
      <dgm:spPr/>
    </dgm:pt>
    <dgm:pt modelId="{B08DD467-C8E8-4D79-A499-B7FCED82C3E3}" type="pres">
      <dgm:prSet presAssocID="{962A2EC7-D593-412A-B853-1EAD851AEE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CE8ED-9B97-4137-B7B1-AB0A9F2A4048}" type="pres">
      <dgm:prSet presAssocID="{EC5CA3A8-4666-4271-8560-7192CCD2C323}" presName="spacer" presStyleCnt="0"/>
      <dgm:spPr/>
    </dgm:pt>
    <dgm:pt modelId="{C1D437B2-F1AB-40F3-865A-E8D22269ABB0}" type="pres">
      <dgm:prSet presAssocID="{CA534E29-BEB5-40D6-A4A9-84F538127C5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D4A2D-1661-4DE8-8957-596BEACD728C}" type="presOf" srcId="{E357C286-BF40-4F4E-80B0-BDDD9772640E}" destId="{57D91AE4-A58E-4D6B-A669-3A13825F11DB}" srcOrd="0" destOrd="0" presId="urn:microsoft.com/office/officeart/2005/8/layout/vList2"/>
    <dgm:cxn modelId="{57F991D2-CFA8-4653-8102-02968EF61C66}" srcId="{B1A2EFF2-C1BA-44EF-9F95-39859E40A6A5}" destId="{962A2EC7-D593-412A-B853-1EAD851AEE0B}" srcOrd="3" destOrd="0" parTransId="{8467F335-14CA-4531-8D68-AA9FDDBDBC3A}" sibTransId="{EC5CA3A8-4666-4271-8560-7192CCD2C323}"/>
    <dgm:cxn modelId="{61D24E15-A933-4E56-8ABF-E37E1AEE4B7B}" type="presOf" srcId="{B1A2EFF2-C1BA-44EF-9F95-39859E40A6A5}" destId="{321BCF91-FC27-4E22-B098-D1C4B4825F53}" srcOrd="0" destOrd="0" presId="urn:microsoft.com/office/officeart/2005/8/layout/vList2"/>
    <dgm:cxn modelId="{B385DEC6-8361-4ED6-AE3F-693E2052C72F}" srcId="{B1A2EFF2-C1BA-44EF-9F95-39859E40A6A5}" destId="{E357C286-BF40-4F4E-80B0-BDDD9772640E}" srcOrd="1" destOrd="0" parTransId="{31144A04-CB37-4252-A721-3077BE833968}" sibTransId="{1B6A2815-B342-4A92-A351-6B0CC8095CB0}"/>
    <dgm:cxn modelId="{76D579B2-E797-425D-8FEA-AE034DFF018F}" type="presOf" srcId="{09F13FB1-15E2-4463-9E8F-9B21F78EE92B}" destId="{A86D10B6-55F3-4E82-8FA1-D29F50EB797E}" srcOrd="0" destOrd="0" presId="urn:microsoft.com/office/officeart/2005/8/layout/vList2"/>
    <dgm:cxn modelId="{B7BA647B-ADA5-436C-AAE2-821EF51DB4B9}" type="presOf" srcId="{962A2EC7-D593-412A-B853-1EAD851AEE0B}" destId="{B08DD467-C8E8-4D79-A499-B7FCED82C3E3}" srcOrd="0" destOrd="0" presId="urn:microsoft.com/office/officeart/2005/8/layout/vList2"/>
    <dgm:cxn modelId="{27F9F6AF-1437-47E1-8C2D-2C985D8B13B1}" srcId="{B1A2EFF2-C1BA-44EF-9F95-39859E40A6A5}" destId="{09F13FB1-15E2-4463-9E8F-9B21F78EE92B}" srcOrd="2" destOrd="0" parTransId="{98A018DB-F829-4942-A63F-BC463B587445}" sibTransId="{CC2070B3-7E93-4180-8C01-48A5A36B809C}"/>
    <dgm:cxn modelId="{8AE178FF-3D0E-4F38-8DBD-8C37D3ED2092}" srcId="{B1A2EFF2-C1BA-44EF-9F95-39859E40A6A5}" destId="{CA534E29-BEB5-40D6-A4A9-84F538127C5A}" srcOrd="4" destOrd="0" parTransId="{160DCD45-E4D5-49D5-811B-BCD46D000610}" sibTransId="{E4B76661-C4D1-40FA-972B-F4027D9A76AC}"/>
    <dgm:cxn modelId="{752C87F4-12FF-4ED6-8AAA-3D44D364D7B9}" srcId="{B1A2EFF2-C1BA-44EF-9F95-39859E40A6A5}" destId="{FA0A59FD-A940-4A0B-A549-9B853FB6EEB2}" srcOrd="0" destOrd="0" parTransId="{D557FFC8-D7C9-4FD2-A452-C6FD4D86E1D8}" sibTransId="{9985060E-B97A-40D7-B0B6-C3DB5F550E5C}"/>
    <dgm:cxn modelId="{2B8C35E3-8412-4DEF-98CB-5FAFFB7C40E7}" type="presOf" srcId="{FA0A59FD-A940-4A0B-A549-9B853FB6EEB2}" destId="{445CA9FC-55B1-444A-8CF6-696183847DD5}" srcOrd="0" destOrd="0" presId="urn:microsoft.com/office/officeart/2005/8/layout/vList2"/>
    <dgm:cxn modelId="{B276631A-F396-4587-96ED-35C90298AD47}" type="presOf" srcId="{CA534E29-BEB5-40D6-A4A9-84F538127C5A}" destId="{C1D437B2-F1AB-40F3-865A-E8D22269ABB0}" srcOrd="0" destOrd="0" presId="urn:microsoft.com/office/officeart/2005/8/layout/vList2"/>
    <dgm:cxn modelId="{2B7ECAFD-2680-4C6A-817A-0747BBD6009B}" type="presParOf" srcId="{321BCF91-FC27-4E22-B098-D1C4B4825F53}" destId="{445CA9FC-55B1-444A-8CF6-696183847DD5}" srcOrd="0" destOrd="0" presId="urn:microsoft.com/office/officeart/2005/8/layout/vList2"/>
    <dgm:cxn modelId="{BF469AC9-E592-4340-A650-02728D6D26B9}" type="presParOf" srcId="{321BCF91-FC27-4E22-B098-D1C4B4825F53}" destId="{E0307400-22A5-47EE-AAFF-538B73C2A186}" srcOrd="1" destOrd="0" presId="urn:microsoft.com/office/officeart/2005/8/layout/vList2"/>
    <dgm:cxn modelId="{373A2591-BAB8-44E8-BA75-535A321C86E9}" type="presParOf" srcId="{321BCF91-FC27-4E22-B098-D1C4B4825F53}" destId="{57D91AE4-A58E-4D6B-A669-3A13825F11DB}" srcOrd="2" destOrd="0" presId="urn:microsoft.com/office/officeart/2005/8/layout/vList2"/>
    <dgm:cxn modelId="{320BFE24-8402-4CA4-A875-FA9C4D176679}" type="presParOf" srcId="{321BCF91-FC27-4E22-B098-D1C4B4825F53}" destId="{95ABB7C5-AD18-44F6-A98F-D0FDFBA5F2BE}" srcOrd="3" destOrd="0" presId="urn:microsoft.com/office/officeart/2005/8/layout/vList2"/>
    <dgm:cxn modelId="{ECECB4E3-CC2A-4029-8946-994D50699220}" type="presParOf" srcId="{321BCF91-FC27-4E22-B098-D1C4B4825F53}" destId="{A86D10B6-55F3-4E82-8FA1-D29F50EB797E}" srcOrd="4" destOrd="0" presId="urn:microsoft.com/office/officeart/2005/8/layout/vList2"/>
    <dgm:cxn modelId="{80C324D9-BF3F-4C8D-874A-A8E9619316E0}" type="presParOf" srcId="{321BCF91-FC27-4E22-B098-D1C4B4825F53}" destId="{3C8F039C-38C7-4ACB-B650-94E5DF4F76D1}" srcOrd="5" destOrd="0" presId="urn:microsoft.com/office/officeart/2005/8/layout/vList2"/>
    <dgm:cxn modelId="{0B4948E3-F9CD-45BA-A6E8-AB174E9FA6A3}" type="presParOf" srcId="{321BCF91-FC27-4E22-B098-D1C4B4825F53}" destId="{B08DD467-C8E8-4D79-A499-B7FCED82C3E3}" srcOrd="6" destOrd="0" presId="urn:microsoft.com/office/officeart/2005/8/layout/vList2"/>
    <dgm:cxn modelId="{A6FAC474-DBE4-44BD-86C6-C2DB07E33F33}" type="presParOf" srcId="{321BCF91-FC27-4E22-B098-D1C4B4825F53}" destId="{4C0CE8ED-9B97-4137-B7B1-AB0A9F2A4048}" srcOrd="7" destOrd="0" presId="urn:microsoft.com/office/officeart/2005/8/layout/vList2"/>
    <dgm:cxn modelId="{E3196EA4-9E14-48F6-A8A7-63CE72FABA44}" type="presParOf" srcId="{321BCF91-FC27-4E22-B098-D1C4B4825F53}" destId="{C1D437B2-F1AB-40F3-865A-E8D22269AB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2AB24-91F7-4C8C-B50F-1A46DFC3DA91}">
      <dsp:nvSpPr>
        <dsp:cNvPr id="0" name=""/>
        <dsp:cNvSpPr/>
      </dsp:nvSpPr>
      <dsp:spPr>
        <a:xfrm>
          <a:off x="3189722" y="0"/>
          <a:ext cx="5615313" cy="24795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87B91D-60FA-4083-8F63-7A12B06A12C6}">
      <dsp:nvSpPr>
        <dsp:cNvPr id="0" name=""/>
        <dsp:cNvSpPr/>
      </dsp:nvSpPr>
      <dsp:spPr>
        <a:xfrm>
          <a:off x="0" y="0"/>
          <a:ext cx="3743542" cy="2479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FF99"/>
              </a:solidFill>
              <a:latin typeface="Arial Black" panose="020B0A04020102020204" pitchFamily="34" charset="0"/>
            </a:rPr>
            <a:t>Электронные формы</a:t>
          </a:r>
          <a:r>
            <a:rPr lang="ru-RU" sz="3200" b="1" kern="1200" dirty="0" smtClean="0">
              <a:solidFill>
                <a:srgbClr val="FFFF00"/>
              </a:solidFill>
              <a:latin typeface="Arial Black" panose="020B0A04020102020204" pitchFamily="34" charset="0"/>
            </a:rPr>
            <a:t> </a:t>
          </a:r>
          <a:r>
            <a:rPr lang="ru-RU" sz="3200" b="1" kern="1200" dirty="0" smtClean="0">
              <a:latin typeface="Arial Black" panose="020B0A04020102020204" pitchFamily="34" charset="0"/>
            </a:rPr>
            <a:t>учебников</a:t>
          </a:r>
          <a:endParaRPr lang="ru-RU" sz="3200" b="1" kern="1200" dirty="0">
            <a:latin typeface="Arial Black" panose="020B0A04020102020204" pitchFamily="34" charset="0"/>
          </a:endParaRPr>
        </a:p>
      </dsp:txBody>
      <dsp:txXfrm>
        <a:off x="121043" y="121043"/>
        <a:ext cx="3501456" cy="2237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DAD11-0A0E-4CA7-9F81-4446668E79EB}">
      <dsp:nvSpPr>
        <dsp:cNvPr id="0" name=""/>
        <dsp:cNvSpPr/>
      </dsp:nvSpPr>
      <dsp:spPr>
        <a:xfrm rot="5400000">
          <a:off x="4370169" y="-599174"/>
          <a:ext cx="3683558" cy="5868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Федеральные и региональные органы законодательной и исполнительной власти в сфере образования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Муниципальные органы управления образованием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Образовательные организации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Издательства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/>
            <a:t>Дистрибьютеры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/>
            <a:t>Агрегаторы</a:t>
          </a:r>
          <a:r>
            <a:rPr lang="ru-RU" sz="2200" kern="1200" dirty="0" smtClean="0"/>
            <a:t>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/>
            <a:t>Интернет-магазины</a:t>
          </a:r>
          <a:r>
            <a:rPr lang="ru-RU" sz="2200" kern="1200" dirty="0" smtClean="0"/>
            <a:t>»</a:t>
          </a:r>
          <a:endParaRPr lang="ru-RU" sz="2200" kern="1200" dirty="0"/>
        </a:p>
      </dsp:txBody>
      <dsp:txXfrm rot="-5400000">
        <a:off x="3277508" y="673303"/>
        <a:ext cx="5689064" cy="3323926"/>
      </dsp:txXfrm>
    </dsp:sp>
    <dsp:sp modelId="{2120D307-8254-452F-B72A-A06E39F0DC5F}">
      <dsp:nvSpPr>
        <dsp:cNvPr id="0" name=""/>
        <dsp:cNvSpPr/>
      </dsp:nvSpPr>
      <dsp:spPr>
        <a:xfrm>
          <a:off x="0" y="0"/>
          <a:ext cx="3301245" cy="4604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Для успешного внедрения ЭФУ необходимо эффективное взаимодействие всех участников образовательных отношений: </a:t>
          </a:r>
          <a:endParaRPr lang="ru-RU" sz="2700" kern="1200" dirty="0"/>
        </a:p>
      </dsp:txBody>
      <dsp:txXfrm>
        <a:off x="161153" y="161153"/>
        <a:ext cx="2978939" cy="4282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E6756-00C8-447D-BD18-8C8511092EEF}">
      <dsp:nvSpPr>
        <dsp:cNvPr id="0" name=""/>
        <dsp:cNvSpPr/>
      </dsp:nvSpPr>
      <dsp:spPr>
        <a:xfrm>
          <a:off x="0" y="2358"/>
          <a:ext cx="4183062" cy="12065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  <a:sp3d extrusionH="28000" prstMaterial="matte"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1.PDF</a:t>
          </a:r>
          <a:endParaRPr lang="ru-RU" sz="5100" kern="1200" dirty="0"/>
        </a:p>
      </dsp:txBody>
      <dsp:txXfrm>
        <a:off x="35337" y="37695"/>
        <a:ext cx="4112388" cy="1135832"/>
      </dsp:txXfrm>
    </dsp:sp>
    <dsp:sp modelId="{9D947152-A035-443D-8D6A-0A7B73F8A766}">
      <dsp:nvSpPr>
        <dsp:cNvPr id="0" name=""/>
        <dsp:cNvSpPr/>
      </dsp:nvSpPr>
      <dsp:spPr>
        <a:xfrm rot="5400000">
          <a:off x="1865311" y="1239027"/>
          <a:ext cx="452439" cy="542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928652" y="1284271"/>
        <a:ext cx="325757" cy="316707"/>
      </dsp:txXfrm>
    </dsp:sp>
    <dsp:sp modelId="{EB06615F-418A-4953-88B2-DD3971D36207}">
      <dsp:nvSpPr>
        <dsp:cNvPr id="0" name=""/>
        <dsp:cNvSpPr/>
      </dsp:nvSpPr>
      <dsp:spPr>
        <a:xfrm>
          <a:off x="0" y="1812117"/>
          <a:ext cx="4183062" cy="12065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2.PDF</a:t>
          </a:r>
          <a:r>
            <a:rPr lang="en-US" sz="1400" kern="1200" dirty="0" smtClean="0"/>
            <a:t> + </a:t>
          </a:r>
          <a:r>
            <a:rPr lang="ru-RU" sz="1400" kern="1200" dirty="0" smtClean="0"/>
            <a:t>дополнительные интерактивные материалы</a:t>
          </a:r>
          <a:endParaRPr lang="ru-RU" sz="1400" kern="1200" dirty="0"/>
        </a:p>
      </dsp:txBody>
      <dsp:txXfrm>
        <a:off x="35337" y="1847454"/>
        <a:ext cx="4112388" cy="1135832"/>
      </dsp:txXfrm>
    </dsp:sp>
    <dsp:sp modelId="{0A9B45C8-BF58-43B5-ADDC-0418174153DA}">
      <dsp:nvSpPr>
        <dsp:cNvPr id="0" name=""/>
        <dsp:cNvSpPr/>
      </dsp:nvSpPr>
      <dsp:spPr>
        <a:xfrm rot="5400000">
          <a:off x="1865311" y="3048786"/>
          <a:ext cx="452439" cy="542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928652" y="3094030"/>
        <a:ext cx="325757" cy="316707"/>
      </dsp:txXfrm>
    </dsp:sp>
    <dsp:sp modelId="{74CA4CBB-68D6-442F-A0C1-179F4EF876BB}">
      <dsp:nvSpPr>
        <dsp:cNvPr id="0" name=""/>
        <dsp:cNvSpPr/>
      </dsp:nvSpPr>
      <dsp:spPr>
        <a:xfrm>
          <a:off x="0" y="3621877"/>
          <a:ext cx="4183062" cy="12065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  <a:sp3d extrusionH="28000" prstMaterial="matte"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3. </a:t>
          </a:r>
          <a:r>
            <a:rPr lang="en-US" sz="5100" kern="1200" dirty="0" smtClean="0"/>
            <a:t>EPUB</a:t>
          </a:r>
          <a:endParaRPr lang="ru-RU" sz="5100" kern="1200" dirty="0"/>
        </a:p>
      </dsp:txBody>
      <dsp:txXfrm>
        <a:off x="35337" y="3657214"/>
        <a:ext cx="4112388" cy="1135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CA9FC-55B1-444A-8CF6-696183847DD5}">
      <dsp:nvSpPr>
        <dsp:cNvPr id="0" name=""/>
        <dsp:cNvSpPr/>
      </dsp:nvSpPr>
      <dsp:spPr>
        <a:xfrm>
          <a:off x="0" y="25283"/>
          <a:ext cx="4626186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Безопасность</a:t>
          </a:r>
          <a:endParaRPr lang="ru-RU" sz="3900" b="1" kern="1200" dirty="0"/>
        </a:p>
      </dsp:txBody>
      <dsp:txXfrm>
        <a:off x="44549" y="69832"/>
        <a:ext cx="4537088" cy="823502"/>
      </dsp:txXfrm>
    </dsp:sp>
    <dsp:sp modelId="{57D91AE4-A58E-4D6B-A669-3A13825F11DB}">
      <dsp:nvSpPr>
        <dsp:cNvPr id="0" name=""/>
        <dsp:cNvSpPr/>
      </dsp:nvSpPr>
      <dsp:spPr>
        <a:xfrm>
          <a:off x="0" y="1050203"/>
          <a:ext cx="4626186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Удобство</a:t>
          </a:r>
          <a:endParaRPr lang="ru-RU" sz="3900" b="1" kern="1200" dirty="0"/>
        </a:p>
      </dsp:txBody>
      <dsp:txXfrm>
        <a:off x="44549" y="1094752"/>
        <a:ext cx="4537088" cy="823502"/>
      </dsp:txXfrm>
    </dsp:sp>
    <dsp:sp modelId="{A86D10B6-55F3-4E82-8FA1-D29F50EB797E}">
      <dsp:nvSpPr>
        <dsp:cNvPr id="0" name=""/>
        <dsp:cNvSpPr/>
      </dsp:nvSpPr>
      <dsp:spPr>
        <a:xfrm>
          <a:off x="0" y="2075123"/>
          <a:ext cx="4626186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Универсальность</a:t>
          </a:r>
          <a:endParaRPr lang="ru-RU" sz="3900" b="1" kern="1200" dirty="0"/>
        </a:p>
      </dsp:txBody>
      <dsp:txXfrm>
        <a:off x="44549" y="2119672"/>
        <a:ext cx="4537088" cy="823502"/>
      </dsp:txXfrm>
    </dsp:sp>
    <dsp:sp modelId="{B08DD467-C8E8-4D79-A499-B7FCED82C3E3}">
      <dsp:nvSpPr>
        <dsp:cNvPr id="0" name=""/>
        <dsp:cNvSpPr/>
      </dsp:nvSpPr>
      <dsp:spPr>
        <a:xfrm>
          <a:off x="0" y="3100043"/>
          <a:ext cx="4626186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Надёжность</a:t>
          </a:r>
          <a:endParaRPr lang="ru-RU" sz="3900" kern="1200" dirty="0"/>
        </a:p>
      </dsp:txBody>
      <dsp:txXfrm>
        <a:off x="44549" y="3144592"/>
        <a:ext cx="4537088" cy="823502"/>
      </dsp:txXfrm>
    </dsp:sp>
    <dsp:sp modelId="{C1D437B2-F1AB-40F3-865A-E8D22269ABB0}">
      <dsp:nvSpPr>
        <dsp:cNvPr id="0" name=""/>
        <dsp:cNvSpPr/>
      </dsp:nvSpPr>
      <dsp:spPr>
        <a:xfrm>
          <a:off x="0" y="4124963"/>
          <a:ext cx="4626186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Доступность</a:t>
          </a:r>
          <a:endParaRPr lang="ru-RU" sz="3900" kern="1200" dirty="0"/>
        </a:p>
      </dsp:txBody>
      <dsp:txXfrm>
        <a:off x="44549" y="4169512"/>
        <a:ext cx="4537088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6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70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8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60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1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7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2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9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4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3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3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7B58-7A6D-43D0-AC65-DF4096FA609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46C9E79-9E72-451A-84B5-EF77E618C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3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4EA1BE6C13F3B40A389B19E9DBFBACDAE04A32A02BA6F476485B44781E1D7F2CDD9ECCFCEBF524BR1k8M" TargetMode="External"/><Relationship Id="rId2" Type="http://schemas.openxmlformats.org/officeDocument/2006/relationships/hyperlink" Target="consultantplus://offline/ref=E4EA1BE6C13F3B40A389B19E9DBFBACDAE04A02E02BB6F476485B44781REk1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E4EA1BE6C13F3B40A389B19E9DBFBACDAE02A42906BA6F476485B44781E1D7F2CDD9ECCFCEBF524AR1kF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72161752"/>
              </p:ext>
            </p:extLst>
          </p:nvPr>
        </p:nvGraphicFramePr>
        <p:xfrm>
          <a:off x="1542693" y="750518"/>
          <a:ext cx="9358855" cy="247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0571" y="3942608"/>
            <a:ext cx="4635335" cy="2173184"/>
          </a:xfrm>
        </p:spPr>
        <p:txBody>
          <a:bodyPr>
            <a:noAutofit/>
          </a:bodyPr>
          <a:lstStyle/>
          <a:p>
            <a:pPr algn="ctr"/>
            <a:endParaRPr lang="ru-RU" sz="1600" b="1" dirty="0" smtClean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  <a:p>
            <a:pPr algn="ctr"/>
            <a:endParaRPr lang="ru-RU" sz="1600" b="1" dirty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  <a:p>
            <a:pPr algn="ctr"/>
            <a:r>
              <a:rPr lang="en-US" sz="1600" b="1" dirty="0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C</a:t>
            </a:r>
            <a:r>
              <a:rPr lang="ru-RU" sz="1600" b="1" dirty="0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т. методист Пилясова Г.И.</a:t>
            </a:r>
            <a:endParaRPr lang="en-US" sz="1600" b="1" dirty="0" smtClean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  <a:p>
            <a:pPr algn="ctr"/>
            <a:r>
              <a:rPr lang="ru-RU" sz="1600" b="1" dirty="0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МБОУ ДПОС «Методический центр»</a:t>
            </a:r>
            <a:endParaRPr lang="en-US" sz="1600" b="1" dirty="0" smtClean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  <a:p>
            <a:pPr algn="ctr"/>
            <a:r>
              <a:rPr lang="ru-RU" sz="1600" b="1" dirty="0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г. </a:t>
            </a:r>
            <a:r>
              <a:rPr lang="ru-RU" sz="1600" b="1" dirty="0" err="1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Саров</a:t>
            </a:r>
            <a:endParaRPr lang="ru-RU" sz="1600" b="1" dirty="0" smtClean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  <a:p>
            <a:pPr algn="ctr"/>
            <a:r>
              <a:rPr lang="ru-RU" sz="1600" b="1" dirty="0" smtClean="0">
                <a:solidFill>
                  <a:srgbClr val="9900CC"/>
                </a:solidFill>
                <a:latin typeface="Arial Black" panose="020B0A04020102020204" pitchFamily="34" charset="0"/>
                <a:ea typeface="Adobe Ming Std L" pitchFamily="18" charset="-128"/>
                <a:cs typeface="Aharoni" pitchFamily="2" charset="-79"/>
              </a:rPr>
              <a:t>2015год</a:t>
            </a:r>
            <a:endParaRPr lang="ru-RU" sz="1600" b="1" dirty="0">
              <a:solidFill>
                <a:srgbClr val="9900CC"/>
              </a:solidFill>
              <a:latin typeface="Arial Black" panose="020B0A04020102020204" pitchFamily="34" charset="0"/>
              <a:ea typeface="Adobe Ming Std L" pitchFamily="18" charset="-128"/>
              <a:cs typeface="Aharoni" pitchFamily="2" charset="-79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956955"/>
            <a:ext cx="4209892" cy="35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60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Общее понятие «электронный учебник»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258784"/>
            <a:ext cx="4184035" cy="478257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Электронный учебник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специальное устройство либо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программное обеспечение,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используемое в образовательном процессе и заменяющее собой традиционный бумажный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простота использования электронного учебника учениками,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повышение у школьников мотивации и интереса к работе с учебным предметом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30" y="1701339"/>
            <a:ext cx="4887597" cy="3445427"/>
          </a:xfrm>
        </p:spPr>
      </p:pic>
    </p:spTree>
    <p:extLst>
      <p:ext uri="{BB962C8B-B14F-4D97-AF65-F5344CB8AC3E}">
        <p14:creationId xmlns:p14="http://schemas.microsoft.com/office/powerpoint/2010/main" val="40209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16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PT Sans"/>
                <a:cs typeface="PT Sans"/>
              </a:rPr>
              <a:t>ВИДЫ ЭЛЕКТРОННОГО КОНТЕНТА</a:t>
            </a:r>
            <a:br>
              <a:rPr lang="ru-RU" b="1" dirty="0">
                <a:solidFill>
                  <a:srgbClr val="7030A0"/>
                </a:solidFill>
                <a:latin typeface="PT Sans"/>
                <a:cs typeface="PT Sans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1566971"/>
              </p:ext>
            </p:extLst>
          </p:nvPr>
        </p:nvGraphicFramePr>
        <p:xfrm>
          <a:off x="677863" y="1211284"/>
          <a:ext cx="4183062" cy="483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9527" y="1211283"/>
            <a:ext cx="4571999" cy="4830079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Копия бумажного учебника в электронном виде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. Не несет в себе никакого нового функционала по сравнению с бумажными учебниками, за исключением того, что все книги помещаются в 1 планшет вместо рюкзака с 6-8 книгами. </a:t>
            </a:r>
          </a:p>
          <a:p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Копия бумажного учебника в электронном виде + гиперссылки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на </a:t>
            </a:r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внешние объекты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– страницы, ролики, интерактивные задания. В основном для дополнительных материалов использовался Flash, что проводит к проблемам с использованием на планшетах </a:t>
            </a:r>
          </a:p>
          <a:p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Полноценный интерактивный учебник с мультимедийными материалами и заданиями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rPr>
              <a:t>.     Формат предполагает возможность  использования на любых платформах и операционных системах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4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 2015г.обязательное условие для включения учебника в ФП - </a:t>
            </a:r>
            <a:r>
              <a:rPr lang="ru-RU" sz="2800" b="1" i="1" dirty="0" smtClean="0">
                <a:solidFill>
                  <a:srgbClr val="7030A0"/>
                </a:solidFill>
              </a:rPr>
              <a:t>наличие электронной формы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Приказ </a:t>
            </a:r>
            <a:r>
              <a:rPr lang="ru-RU" b="1" dirty="0" err="1"/>
              <a:t>Минобрнауки</a:t>
            </a:r>
            <a:r>
              <a:rPr lang="ru-RU" b="1" dirty="0"/>
              <a:t> России от 8 декабря 2014 г. № 1559 г. Москва «О внесении изменений в Порядок формирования федерального перечня учебников…»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Наличие электронной формы учебника </a:t>
            </a:r>
            <a:r>
              <a:rPr lang="ru-RU" u="sng" dirty="0"/>
              <a:t>является обязательным требованием для учебника, </a:t>
            </a:r>
            <a:r>
              <a:rPr lang="ru-RU" dirty="0"/>
              <a:t>включенного в Федеральный перечень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76836"/>
            <a:ext cx="4184650" cy="304894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62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45227"/>
            <a:ext cx="8596668" cy="669768"/>
          </a:xfrm>
        </p:spPr>
        <p:txBody>
          <a:bodyPr/>
          <a:lstStyle/>
          <a:p>
            <a:pPr algn="ctr"/>
            <a:r>
              <a:rPr lang="ru-RU" b="1" dirty="0" smtClean="0"/>
              <a:t>Что такое ЭФУ?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306286"/>
            <a:ext cx="4184035" cy="4735075"/>
          </a:xfrm>
        </p:spPr>
        <p:txBody>
          <a:bodyPr>
            <a:normAutofit/>
          </a:bodyPr>
          <a:lstStyle/>
          <a:p>
            <a:r>
              <a:rPr lang="ru-RU" b="1" dirty="0"/>
              <a:t>Вводится понятие </a:t>
            </a:r>
            <a:r>
              <a:rPr lang="ru-RU" b="1" i="1" dirty="0"/>
              <a:t>электронной формы учебника</a:t>
            </a:r>
            <a:r>
              <a:rPr lang="ru-RU" b="1" i="1" dirty="0" smtClean="0"/>
              <a:t>:</a:t>
            </a:r>
          </a:p>
          <a:p>
            <a:pPr fontAlgn="base"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электронное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издание, соответствующее по структуре, содержанию и художественному оформлению печатной форме учебника,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base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содержащее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мультимедийные элементы и интерактивные ссылки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fontAlgn="base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расширяющие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дополняющие содержание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учебника</a:t>
            </a:r>
          </a:p>
          <a:p>
            <a:pPr fontAlgn="base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 smtClean="0"/>
              <a:t>определение </a:t>
            </a:r>
            <a:r>
              <a:rPr lang="ru-RU" b="1" dirty="0"/>
              <a:t>МОН РФ по Приказу </a:t>
            </a:r>
            <a:r>
              <a:rPr lang="ru-RU" b="1" dirty="0" smtClean="0"/>
              <a:t>от  </a:t>
            </a:r>
            <a:r>
              <a:rPr lang="ru-RU" b="1" dirty="0"/>
              <a:t>8 декабря 2014 г.  № </a:t>
            </a:r>
            <a:r>
              <a:rPr lang="ru-RU" b="1" dirty="0" smtClean="0"/>
              <a:t>1559)</a:t>
            </a:r>
            <a:endParaRPr lang="ru-RU" b="1" dirty="0"/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811384"/>
            <a:ext cx="4830879" cy="357051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856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Функции   ЭФУ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508166"/>
            <a:ext cx="9814560" cy="4668797"/>
          </a:xfrm>
        </p:spPr>
        <p:txBody>
          <a:bodyPr>
            <a:noAutofit/>
          </a:bodyPr>
          <a:lstStyle/>
          <a:p>
            <a:r>
              <a:rPr lang="ru-RU" sz="1800" dirty="0" smtClean="0"/>
              <a:t>…реализует возможность создания пользователем заметок, закладок, а также возможность оперативного перехода к ним» </a:t>
            </a:r>
            <a:endParaRPr lang="ru-RU" sz="1800" dirty="0"/>
          </a:p>
          <a:p>
            <a:r>
              <a:rPr lang="ru-RU" sz="1800" dirty="0" smtClean="0"/>
              <a:t>…</a:t>
            </a:r>
            <a:r>
              <a:rPr lang="ru-RU" sz="1800" dirty="0"/>
              <a:t>поддерживает возможность определения номера страниц печатной версии учебника, на которой расположено содержание текущей страницы учебника в электронной форме» </a:t>
            </a:r>
          </a:p>
          <a:p>
            <a:r>
              <a:rPr lang="ru-RU" sz="1800" dirty="0" smtClean="0"/>
              <a:t>… </a:t>
            </a:r>
            <a:r>
              <a:rPr lang="ru-RU" sz="1800" dirty="0"/>
              <a:t>содержит средства контроля и самоконтроля» </a:t>
            </a:r>
            <a:endParaRPr lang="ru-RU" sz="1800" dirty="0" smtClean="0"/>
          </a:p>
          <a:p>
            <a:r>
              <a:rPr lang="ru-RU" sz="1800" dirty="0" smtClean="0"/>
              <a:t>… </a:t>
            </a:r>
            <a:r>
              <a:rPr lang="ru-RU" sz="1800" dirty="0"/>
              <a:t>функционирует на устройствах пользователей без подключения к сети Интернет (за исключением внешних ссылок) </a:t>
            </a:r>
            <a:r>
              <a:rPr lang="ru-RU" sz="1800" dirty="0" smtClean="0"/>
              <a:t>… </a:t>
            </a:r>
            <a:r>
              <a:rPr lang="ru-RU" dirty="0" smtClean="0"/>
              <a:t>работать  в режимах </a:t>
            </a:r>
            <a:r>
              <a:rPr lang="ru-RU" dirty="0" err="1" smtClean="0"/>
              <a:t>онлайн</a:t>
            </a:r>
            <a:r>
              <a:rPr lang="ru-RU" dirty="0" smtClean="0"/>
              <a:t> /</a:t>
            </a:r>
            <a:r>
              <a:rPr lang="ru-RU" dirty="0" err="1" smtClean="0"/>
              <a:t>оффлайн</a:t>
            </a:r>
            <a:r>
              <a:rPr lang="ru-RU" dirty="0" smtClean="0"/>
              <a:t> </a:t>
            </a:r>
            <a:endParaRPr lang="ru-RU" sz="1800" dirty="0" smtClean="0"/>
          </a:p>
          <a:p>
            <a:r>
              <a:rPr lang="ru-RU" sz="1800" dirty="0" smtClean="0"/>
              <a:t>…может </a:t>
            </a:r>
            <a:r>
              <a:rPr lang="ru-RU" sz="1800" dirty="0"/>
              <a:t>быть воспроизведена на трех или более операционных </a:t>
            </a:r>
            <a:r>
              <a:rPr lang="ru-RU" sz="1800" dirty="0" smtClean="0"/>
              <a:t>системах</a:t>
            </a:r>
            <a:endParaRPr lang="ru-RU" sz="1800" dirty="0"/>
          </a:p>
          <a:p>
            <a:r>
              <a:rPr lang="ru-RU" sz="1800" dirty="0" smtClean="0"/>
              <a:t>..должна </a:t>
            </a:r>
            <a:r>
              <a:rPr lang="ru-RU" sz="1800" dirty="0"/>
              <a:t>воспроизводиться на не менее чем двух видах электронных устройств (стационарный или персональный компьютер, в том числе с подключением к интерактивной доске, планшетный компьютер и </a:t>
            </a:r>
            <a:r>
              <a:rPr lang="ru-RU" sz="1800" dirty="0" smtClean="0"/>
              <a:t>иное</a:t>
            </a:r>
          </a:p>
        </p:txBody>
      </p:sp>
    </p:spTree>
    <p:extLst>
      <p:ext uri="{BB962C8B-B14F-4D97-AF65-F5344CB8AC3E}">
        <p14:creationId xmlns:p14="http://schemas.microsoft.com/office/powerpoint/2010/main" val="31026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Чем ЭФУ отличается от электронных приложений к печатным учебникам?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3797"/>
            <a:ext cx="8596668" cy="4307565"/>
          </a:xfrm>
        </p:spPr>
        <p:txBody>
          <a:bodyPr>
            <a:normAutofit/>
          </a:bodyPr>
          <a:lstStyle/>
          <a:p>
            <a:pPr fontAlgn="base"/>
            <a:r>
              <a:rPr lang="ru-RU" sz="2400" u="sng" dirty="0" smtClean="0"/>
              <a:t>Электронное </a:t>
            </a:r>
            <a:r>
              <a:rPr lang="ru-RU" sz="2400" u="sng" dirty="0"/>
              <a:t>приложение к печатному учебнику </a:t>
            </a:r>
            <a:r>
              <a:rPr lang="ru-RU" sz="2400" dirty="0"/>
              <a:t>— это набор обособленных электронных объектов, чаще всего не имеющих точной содержательной привязки к материалу учебника и дополняющих этот материал. Использование электронного приложения не является обязательным. </a:t>
            </a:r>
            <a:endParaRPr lang="ru-RU" sz="2400" dirty="0" smtClean="0"/>
          </a:p>
          <a:p>
            <a:pPr fontAlgn="base"/>
            <a:r>
              <a:rPr lang="ru-RU" sz="2400" dirty="0" smtClean="0"/>
              <a:t>В </a:t>
            </a:r>
            <a:r>
              <a:rPr lang="ru-RU" sz="2400" dirty="0"/>
              <a:t>отличие от электронного приложения, </a:t>
            </a:r>
            <a:r>
              <a:rPr lang="ru-RU" sz="2400" b="1" u="sng" dirty="0"/>
              <a:t>ЭФУ — это полноценный учебник, включающий в себя электронные образовательные ресурсы (ЭОР</a:t>
            </a:r>
            <a:r>
              <a:rPr lang="ru-RU" sz="2400" u="sng" dirty="0"/>
              <a:t>), которые дополняют и расширяют основной учебный материал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68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91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Наименования </a:t>
            </a:r>
            <a:r>
              <a:rPr lang="ru-RU" b="1" dirty="0"/>
              <a:t>ЭОР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99409"/>
            <a:ext cx="8596668" cy="48419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Текст 	</a:t>
            </a:r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Иллюстрация 	</a:t>
            </a:r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Слайд-шоу 	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Тренажер 	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КИМ 		</a:t>
            </a:r>
          </a:p>
          <a:p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Интерактив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	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Анимация 	</a:t>
            </a:r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Видео 	</a:t>
            </a:r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Аудио 		</a:t>
            </a:r>
          </a:p>
          <a:p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Гиперссылка </a:t>
            </a:r>
            <a:r>
              <a:rPr lang="ru-RU" sz="2000" dirty="0"/>
              <a:t>	</a:t>
            </a:r>
          </a:p>
          <a:p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84" y="1674613"/>
            <a:ext cx="3810000" cy="381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86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83" y="391621"/>
            <a:ext cx="8596668" cy="7143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Требования к электронному учебнику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1033627"/>
              </p:ext>
            </p:extLst>
          </p:nvPr>
        </p:nvGraphicFramePr>
        <p:xfrm>
          <a:off x="694751" y="1216033"/>
          <a:ext cx="4626186" cy="5062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39" y="2417751"/>
            <a:ext cx="4184650" cy="2653047"/>
          </a:xfrm>
        </p:spPr>
      </p:pic>
    </p:spTree>
    <p:extLst>
      <p:ext uri="{BB962C8B-B14F-4D97-AF65-F5344CB8AC3E}">
        <p14:creationId xmlns:p14="http://schemas.microsoft.com/office/powerpoint/2010/main" val="32789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0010"/>
            <a:ext cx="9415900" cy="10806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Требования к уровню ИКТ-умений и навыков </a:t>
            </a:r>
            <a:r>
              <a:rPr lang="ru-RU" b="1" dirty="0">
                <a:solidFill>
                  <a:srgbClr val="D523BC"/>
                </a:solidFill>
              </a:rPr>
              <a:t>учителей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638795"/>
            <a:ext cx="4184035" cy="4402566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b="1" dirty="0" smtClean="0">
                <a:solidFill>
                  <a:srgbClr val="7030A0"/>
                </a:solidFill>
              </a:rPr>
              <a:t>Базовая </a:t>
            </a:r>
            <a:r>
              <a:rPr lang="ru-RU" b="1" dirty="0">
                <a:solidFill>
                  <a:srgbClr val="7030A0"/>
                </a:solidFill>
              </a:rPr>
              <a:t>компьютерная грамотность</a:t>
            </a:r>
            <a:r>
              <a:rPr lang="ru-RU" dirty="0"/>
              <a:t>: умение работать с текстовыми редакторами, электронными таблицами, программами для подготовки презентаций.</a:t>
            </a:r>
            <a:endParaRPr lang="ru-RU" b="1" dirty="0"/>
          </a:p>
          <a:p>
            <a:pPr lvl="0" fontAlgn="base"/>
            <a:r>
              <a:rPr lang="ru-RU" b="1" dirty="0">
                <a:solidFill>
                  <a:srgbClr val="7030A0"/>
                </a:solidFill>
              </a:rPr>
              <a:t>Работа с файлами</a:t>
            </a:r>
            <a:r>
              <a:rPr lang="ru-RU" dirty="0"/>
              <a:t>: приемы выполнения файловых операций, организация информационной среды как файловой системы, ввод-вывод информации, установка и удаление приложений.</a:t>
            </a:r>
            <a:endParaRPr lang="ru-RU" b="1" dirty="0"/>
          </a:p>
          <a:p>
            <a:pPr lvl="0" fontAlgn="base"/>
            <a:r>
              <a:rPr lang="ru-RU" b="1" dirty="0">
                <a:solidFill>
                  <a:srgbClr val="7030A0"/>
                </a:solidFill>
              </a:rPr>
              <a:t>Умение работать в сети Интернет</a:t>
            </a:r>
            <a:r>
              <a:rPr lang="ru-RU" b="1" dirty="0"/>
              <a:t>: </a:t>
            </a:r>
            <a:r>
              <a:rPr lang="ru-RU" dirty="0"/>
              <a:t>навигация и поиск информации, загрузка и сохранение данных, создание и использование электронных почтовых ящиков, общение в сети на профессиональные темы</a:t>
            </a:r>
            <a:r>
              <a:rPr lang="ru-RU" dirty="0" smtClean="0"/>
              <a:t>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638795"/>
            <a:ext cx="4184034" cy="4402568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b="1" dirty="0" smtClean="0">
                <a:solidFill>
                  <a:srgbClr val="7030A0"/>
                </a:solidFill>
              </a:rPr>
              <a:t>Подготовка </a:t>
            </a:r>
            <a:r>
              <a:rPr lang="ru-RU" b="1" dirty="0">
                <a:solidFill>
                  <a:srgbClr val="7030A0"/>
                </a:solidFill>
              </a:rPr>
              <a:t>методических материалов </a:t>
            </a:r>
            <a:r>
              <a:rPr lang="ru-RU" dirty="0"/>
              <a:t>и рабочих документов в соответствии с предметной областью.</a:t>
            </a:r>
            <a:endParaRPr lang="ru-RU" b="1" dirty="0"/>
          </a:p>
          <a:p>
            <a:pPr lvl="0" fontAlgn="base"/>
            <a:r>
              <a:rPr lang="ru-RU" b="1" dirty="0">
                <a:solidFill>
                  <a:srgbClr val="7030A0"/>
                </a:solidFill>
              </a:rPr>
              <a:t>Знания правовых аспектов </a:t>
            </a:r>
            <a:r>
              <a:rPr lang="ru-RU" dirty="0"/>
              <a:t>использования Интернета в образовании</a:t>
            </a:r>
            <a:r>
              <a:rPr lang="ru-RU" dirty="0" smtClean="0"/>
              <a:t>:</a:t>
            </a:r>
          </a:p>
          <a:p>
            <a:pPr marL="0" lvl="0" indent="0" fontAlgn="base">
              <a:buNone/>
            </a:pPr>
            <a:r>
              <a:rPr lang="ru-RU" dirty="0" smtClean="0"/>
              <a:t> </a:t>
            </a:r>
            <a:r>
              <a:rPr lang="en-US" dirty="0" smtClean="0"/>
              <a:t>       </a:t>
            </a:r>
            <a:r>
              <a:rPr lang="ru-RU" dirty="0" smtClean="0"/>
              <a:t>УК </a:t>
            </a:r>
            <a:r>
              <a:rPr lang="ru-RU" dirty="0"/>
              <a:t>РФ, Закон РФ «Об авторском </a:t>
            </a:r>
            <a:r>
              <a:rPr lang="en-US" dirty="0" smtClean="0"/>
              <a:t> </a:t>
            </a:r>
            <a:r>
              <a:rPr lang="ru-RU" dirty="0" smtClean="0"/>
              <a:t>праве</a:t>
            </a:r>
            <a:r>
              <a:rPr lang="ru-RU" dirty="0"/>
              <a:t>», федеральные законы «Об информации, информатизации и защите информации» и «Об участии в международном информационном обмене» и </a:t>
            </a:r>
            <a:r>
              <a:rPr lang="ru-RU" dirty="0" smtClean="0"/>
              <a:t>т.д</a:t>
            </a:r>
            <a:r>
              <a:rPr lang="ru-RU" dirty="0"/>
              <a:t>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3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9269"/>
          </a:xfrm>
        </p:spPr>
        <p:txBody>
          <a:bodyPr/>
          <a:lstStyle/>
          <a:p>
            <a:r>
              <a:rPr lang="ru-RU" b="1" dirty="0"/>
              <a:t>Бумажный или электронный?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294410"/>
            <a:ext cx="4184035" cy="47469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Письмо Министерства образования и науки Российской Федерации от 2 февраля 2015 г. № НТ-136/08 «О федеральном перечне учебников»: </a:t>
            </a:r>
            <a:endParaRPr lang="ru-RU" dirty="0"/>
          </a:p>
          <a:p>
            <a:r>
              <a:rPr lang="ru-RU" dirty="0" smtClean="0"/>
              <a:t>Использование </a:t>
            </a:r>
            <a:r>
              <a:rPr lang="ru-RU" dirty="0"/>
              <a:t>электронной формы учебника является </a:t>
            </a:r>
            <a:r>
              <a:rPr lang="ru-RU" u="sng" dirty="0"/>
              <a:t>правом,</a:t>
            </a:r>
            <a:r>
              <a:rPr lang="ru-RU" dirty="0"/>
              <a:t> а не обязанностью участников образовательных отношений; </a:t>
            </a:r>
          </a:p>
          <a:p>
            <a:r>
              <a:rPr lang="ru-RU" dirty="0" smtClean="0"/>
              <a:t>Одновременно </a:t>
            </a:r>
            <a:r>
              <a:rPr lang="ru-RU" dirty="0"/>
              <a:t>с учебником в бумажной форме должна приобретаться электронная форма </a:t>
            </a:r>
            <a:r>
              <a:rPr lang="ru-RU" dirty="0" smtClean="0"/>
              <a:t>учебника;</a:t>
            </a:r>
          </a:p>
          <a:p>
            <a:r>
              <a:rPr lang="ru-RU" dirty="0" smtClean="0"/>
              <a:t> К </a:t>
            </a:r>
            <a:r>
              <a:rPr lang="ru-RU" dirty="0"/>
              <a:t>учебникам, закупленным ранее только в печатной форме, возможна закупка отдельно электронной формы учебника. </a:t>
            </a:r>
          </a:p>
          <a:p>
            <a:r>
              <a:rPr lang="ru-RU" dirty="0"/>
              <a:t>Электронная форма учебника может приобретаться как в комплекте с печатным учебником, так и </a:t>
            </a:r>
            <a:r>
              <a:rPr lang="ru-RU" dirty="0" smtClean="0"/>
              <a:t>самостоятельно.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85" y="444476"/>
            <a:ext cx="2448241" cy="339581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es21508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8278" y="2952206"/>
            <a:ext cx="3041182" cy="304627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034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8982" y="609600"/>
            <a:ext cx="795020" cy="4116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abic Typesetting" panose="03020402040406030203" pitchFamily="66" charset="-78"/>
              </a:rPr>
              <a:t>*</a:t>
            </a:r>
            <a:endParaRPr lang="ru-RU" b="1" dirty="0">
              <a:solidFill>
                <a:schemeClr val="bg1"/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" y="609600"/>
            <a:ext cx="4465122" cy="59851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89970" y="609600"/>
            <a:ext cx="4184034" cy="571994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Человек, который почувствовал ветер перемен, должен строить не щит от ветра,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а ветряную мельницу…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8758"/>
            <a:ext cx="8596668" cy="7006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Перечень нормативных документов по использованию электронных учебников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02080"/>
            <a:ext cx="4184035" cy="4998720"/>
          </a:xfrm>
        </p:spPr>
        <p:txBody>
          <a:bodyPr>
            <a:noAutofit/>
          </a:bodyPr>
          <a:lstStyle/>
          <a:p>
            <a:pPr lvl="0" fontAlgn="base"/>
            <a:r>
              <a:rPr lang="ru-RU" sz="1300" b="1" dirty="0" smtClean="0"/>
              <a:t>Федеральные </a:t>
            </a:r>
            <a:r>
              <a:rPr lang="ru-RU" sz="1300" b="1" dirty="0"/>
              <a:t>государственные образовательные стандарты (ФГОС). </a:t>
            </a:r>
            <a:endParaRPr lang="ru-RU" sz="1300" dirty="0"/>
          </a:p>
          <a:p>
            <a:pPr lvl="0" fontAlgn="base"/>
            <a:r>
              <a:rPr lang="ru-RU" sz="1300" dirty="0"/>
              <a:t>Требования к условиям реализации основной образовательной программы основного общего образования</a:t>
            </a:r>
          </a:p>
          <a:p>
            <a:pPr lvl="0" fontAlgn="base"/>
            <a:r>
              <a:rPr lang="ru-RU" sz="1300" b="1" dirty="0"/>
              <a:t>Федеральный закон Российской Федерации от 29 декабря 2012 г. N 273-ФЗ «Об образовании в Российской Федерации».</a:t>
            </a:r>
            <a:endParaRPr lang="ru-RU" sz="1300" dirty="0"/>
          </a:p>
          <a:p>
            <a:pPr lvl="0" fontAlgn="base">
              <a:buNone/>
            </a:pPr>
            <a:r>
              <a:rPr lang="ru-RU" sz="1300" dirty="0"/>
              <a:t>Статья 13. Общие требования к реализации образовательных программ. </a:t>
            </a:r>
          </a:p>
          <a:p>
            <a:pPr lvl="0" fontAlgn="base">
              <a:buNone/>
            </a:pPr>
            <a:r>
              <a:rPr lang="ru-RU" sz="1300" dirty="0"/>
              <a:t>Статья 16. Реализация образовательных программ с применением электронного обучения и дистанционных образовательных технологий. </a:t>
            </a:r>
          </a:p>
          <a:p>
            <a:pPr lvl="0" fontAlgn="base">
              <a:buNone/>
            </a:pPr>
            <a:r>
              <a:rPr lang="ru-RU" sz="1300" dirty="0"/>
              <a:t>Статья 18. Печатные и электронные образовательные и информационные ресурсы. </a:t>
            </a:r>
          </a:p>
          <a:p>
            <a:pPr lvl="0" fontAlgn="base">
              <a:buNone/>
            </a:pPr>
            <a:r>
              <a:rPr lang="ru-RU" sz="1300" dirty="0"/>
              <a:t>Статья 29. Информационная открытость образовательной организации</a:t>
            </a:r>
          </a:p>
          <a:p>
            <a:pPr>
              <a:buNone/>
            </a:pPr>
            <a:endParaRPr lang="ru-RU" sz="13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375954"/>
            <a:ext cx="4184034" cy="5024845"/>
          </a:xfrm>
        </p:spPr>
        <p:txBody>
          <a:bodyPr>
            <a:normAutofit fontScale="40000" lnSpcReduction="20000"/>
          </a:bodyPr>
          <a:lstStyle/>
          <a:p>
            <a:pPr lvl="0" fontAlgn="base"/>
            <a:r>
              <a:rPr lang="ru-RU" sz="2900" b="1" dirty="0" smtClean="0"/>
              <a:t>Федеральная целевая программа развития образования на 2011 - 2015 годы</a:t>
            </a:r>
            <a:endParaRPr lang="ru-RU" sz="2900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ru-RU" sz="2900" b="1" dirty="0" smtClean="0"/>
              <a:t>Об использовании в образовательном процессе электронных учебников</a:t>
            </a:r>
            <a:r>
              <a:rPr lang="ru-RU" sz="2900" dirty="0" smtClean="0"/>
              <a:t>. </a:t>
            </a:r>
            <a:endParaRPr lang="ru-RU" sz="3300" dirty="0" smtClean="0"/>
          </a:p>
          <a:p>
            <a:pPr lvl="1">
              <a:buNone/>
            </a:pPr>
            <a:r>
              <a:rPr lang="ru-RU" sz="3300" dirty="0" smtClean="0"/>
              <a:t>Поручение Правительства Российской Федерации от 15 ноября 2012г. Протокол № ОГ-П8-105пр. Поручение Правительства Российской Федерации от 29 декабря 2012г. № П8-58410</a:t>
            </a:r>
          </a:p>
          <a:p>
            <a:pPr lvl="1">
              <a:buNone/>
            </a:pPr>
            <a:endParaRPr lang="ru-RU" sz="3300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ru-RU" sz="3300" b="1" dirty="0" smtClean="0"/>
              <a:t>«Об утверждении Порядка формирования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  <a:endParaRPr lang="ru-RU" sz="3300" dirty="0" smtClean="0"/>
          </a:p>
          <a:p>
            <a:pPr lvl="1">
              <a:buNone/>
            </a:pPr>
            <a:r>
              <a:rPr lang="ru-RU" sz="3300" dirty="0" smtClean="0"/>
              <a:t>Приказ Министерства образования и науки Российской Федерации (</a:t>
            </a:r>
            <a:r>
              <a:rPr lang="ru-RU" sz="3300" dirty="0" err="1" smtClean="0"/>
              <a:t>Минобрнауки</a:t>
            </a:r>
            <a:r>
              <a:rPr lang="ru-RU" sz="3300" dirty="0" smtClean="0"/>
              <a:t> России) от 5 сентября 2013 г. N 1047 г. Москва</a:t>
            </a:r>
          </a:p>
          <a:p>
            <a:pPr lvl="0" fontAlgn="base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19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143"/>
          </a:xfrm>
        </p:spPr>
        <p:txBody>
          <a:bodyPr/>
          <a:lstStyle/>
          <a:p>
            <a:pPr algn="ctr"/>
            <a:r>
              <a:rPr lang="ru-RU" dirty="0" smtClean="0"/>
              <a:t>Сан-</a:t>
            </a:r>
            <a:r>
              <a:rPr lang="ru-RU" dirty="0" err="1" smtClean="0"/>
              <a:t>Пин</a:t>
            </a:r>
            <a:r>
              <a:rPr lang="ru-RU" dirty="0" smtClean="0"/>
              <a:t>, ГОСТЫ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1271451"/>
            <a:ext cx="4184035" cy="4769910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 smtClean="0"/>
              <a:t>СанПиН 2.4.2.2821-10 </a:t>
            </a:r>
            <a:r>
              <a:rPr lang="ru-RU" b="1" dirty="0" smtClean="0"/>
              <a:t>«Санитарно-эпидемиологические требования к условиям и организации обучения в общеобразовательных организациях»</a:t>
            </a:r>
            <a:endParaRPr lang="ru-RU" dirty="0" smtClean="0"/>
          </a:p>
          <a:p>
            <a:pPr lvl="0" fontAlgn="base"/>
            <a:r>
              <a:rPr lang="ru-RU" dirty="0" smtClean="0"/>
              <a:t>ГОСТ 7.60-2003. Межгосударственный стандарт. </a:t>
            </a:r>
            <a:r>
              <a:rPr lang="ru-RU" b="1" dirty="0" smtClean="0"/>
              <a:t>Система стандартов по информации, библиотечному и издательскому делу. Издания. Основные виды, термины и определения.</a:t>
            </a:r>
            <a:endParaRPr lang="ru-RU" dirty="0" smtClean="0"/>
          </a:p>
          <a:p>
            <a:pPr lvl="0" fontAlgn="base"/>
            <a:r>
              <a:rPr lang="ru-RU" dirty="0" smtClean="0"/>
              <a:t>ГОСТ 7.82-2001. Межгосударственный стандарт. </a:t>
            </a:r>
            <a:r>
              <a:rPr lang="ru-RU" b="1" dirty="0" smtClean="0"/>
              <a:t>Система стандартов по информации, библиотечному и издательскому делу. Библиографическая запись. Библиографическое описание электронных ресурсов.</a:t>
            </a:r>
            <a:r>
              <a:rPr lang="ru-RU" dirty="0" smtClean="0"/>
              <a:t> Общие требования и правила составления.</a:t>
            </a:r>
          </a:p>
          <a:p>
            <a:pPr lvl="0" fontAlgn="base"/>
            <a:r>
              <a:rPr lang="ru-RU" dirty="0" smtClean="0"/>
              <a:t>ГОСТ 7.83-2001. Межгосударственный стандарт. </a:t>
            </a:r>
            <a:r>
              <a:rPr lang="ru-RU" b="1" dirty="0" smtClean="0"/>
              <a:t>Система стандартов по информации, библиотечному и издательскому делу. Электронные издания.</a:t>
            </a:r>
            <a:r>
              <a:rPr lang="ru-RU" dirty="0" smtClean="0"/>
              <a:t> Основные виды и выходные сведения.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9970" y="1332411"/>
            <a:ext cx="4184034" cy="4708951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 smtClean="0"/>
              <a:t>ГОСТ Р 52653-2006. </a:t>
            </a:r>
            <a:r>
              <a:rPr lang="ru-RU" b="1" dirty="0" smtClean="0"/>
              <a:t>Информационно-коммуникационные технологии в образовании. Термины и определения.</a:t>
            </a:r>
            <a:endParaRPr lang="ru-RU" dirty="0" smtClean="0"/>
          </a:p>
          <a:p>
            <a:pPr lvl="0" fontAlgn="base"/>
            <a:r>
              <a:rPr lang="ru-RU" dirty="0" smtClean="0"/>
              <a:t>ГОСТ Р 52657-2006. Информационно-коммуникационные технологии в образовании. Образовательные </a:t>
            </a:r>
            <a:r>
              <a:rPr lang="ru-RU" dirty="0" err="1" smtClean="0"/>
              <a:t>интернет-порталы</a:t>
            </a:r>
            <a:r>
              <a:rPr lang="ru-RU" dirty="0" smtClean="0"/>
              <a:t> федерального уровня. Рубрикация информационных ресурсов.</a:t>
            </a:r>
          </a:p>
          <a:p>
            <a:pPr lvl="0" fontAlgn="base"/>
            <a:r>
              <a:rPr lang="ru-RU" dirty="0" smtClean="0"/>
              <a:t>ГОСТ Р 53620-2009 </a:t>
            </a:r>
            <a:r>
              <a:rPr lang="ru-RU" b="1" dirty="0" smtClean="0"/>
              <a:t>Информационно-коммуникационные технологии в образовании. Электронные образовательные ресурсы</a:t>
            </a:r>
            <a:r>
              <a:rPr lang="ru-RU" dirty="0" smtClean="0"/>
              <a:t>. Общие положения.</a:t>
            </a:r>
          </a:p>
          <a:p>
            <a:pPr lvl="0" fontAlgn="base"/>
            <a:r>
              <a:rPr lang="ru-RU" dirty="0" smtClean="0"/>
              <a:t>ГОСТ Р 53625-2009. </a:t>
            </a:r>
            <a:r>
              <a:rPr lang="ru-RU" b="1" dirty="0" smtClean="0"/>
              <a:t>Информационная технология. Обучение, образование и подготовка.</a:t>
            </a:r>
            <a:r>
              <a:rPr lang="ru-RU" dirty="0" smtClean="0"/>
              <a:t> Менеджмент качества, обеспечение качества и метрики. Часть 1. Общий подход.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Как можно приобрести ЭФУ?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Продавец </a:t>
            </a:r>
            <a:r>
              <a:rPr lang="ru-RU" b="1" dirty="0"/>
              <a:t>(издательство): </a:t>
            </a:r>
            <a:endParaRPr lang="ru-RU" dirty="0"/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Заказ электронных форм учебников напрямую у издательства (для юридических лиц); </a:t>
            </a:r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Покупка у партнера издательства - </a:t>
            </a:r>
            <a:r>
              <a:rPr lang="ru-RU" b="1" u="sng" dirty="0" err="1"/>
              <a:t>агрегатора</a:t>
            </a:r>
            <a:r>
              <a:rPr lang="ru-RU" dirty="0"/>
              <a:t> (для юридических и физических лиц) </a:t>
            </a:r>
          </a:p>
          <a:p>
            <a:pPr marL="0" indent="0">
              <a:buNone/>
            </a:pPr>
            <a:r>
              <a:rPr lang="ru-RU" b="1" dirty="0"/>
              <a:t>Покупатель: </a:t>
            </a:r>
            <a:endParaRPr lang="ru-RU" dirty="0"/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Региональные и муниципальные органы управления образованием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образовательные </a:t>
            </a:r>
            <a:r>
              <a:rPr lang="ru-RU" dirty="0"/>
              <a:t>организации всех типов; </a:t>
            </a:r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Родители школьников и другие физические лица </a:t>
            </a:r>
          </a:p>
          <a:p>
            <a:pPr marL="0" indent="0">
              <a:buNone/>
            </a:pPr>
            <a:r>
              <a:rPr lang="ru-RU" b="1" dirty="0"/>
              <a:t>Принципы поставки: </a:t>
            </a:r>
            <a:endParaRPr lang="ru-RU" dirty="0"/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Доступ к ЭФУ: на 1 год </a:t>
            </a:r>
            <a:r>
              <a:rPr lang="ru-RU" dirty="0" smtClean="0"/>
              <a:t>(3 года, 5 лет)</a:t>
            </a:r>
            <a:endParaRPr lang="ru-RU" dirty="0"/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Синхронизация на нескольких устройствах; </a:t>
            </a:r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Возможность установки на школьные и личные устройства учащихся и педагогов </a:t>
            </a:r>
          </a:p>
          <a:p>
            <a:r>
              <a:rPr lang="ru-RU" b="0" i="0" u="none" strike="noStrike" baseline="0" dirty="0" smtClean="0"/>
              <a:t> </a:t>
            </a:r>
            <a:r>
              <a:rPr lang="ru-RU" dirty="0"/>
              <a:t>Возможность ознакомиться с </a:t>
            </a:r>
            <a:r>
              <a:rPr lang="ru-RU" dirty="0" err="1"/>
              <a:t>demo</a:t>
            </a:r>
            <a:r>
              <a:rPr lang="ru-RU" dirty="0"/>
              <a:t>-версией по предмету перед покупкой комплекта ЭФУ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Кто такой «</a:t>
            </a:r>
            <a:r>
              <a:rPr lang="ru-RU" b="1" i="1" dirty="0" err="1" smtClean="0"/>
              <a:t>агрегатор</a:t>
            </a:r>
            <a:r>
              <a:rPr lang="ru-RU" b="1" i="1" dirty="0" smtClean="0"/>
              <a:t>»?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341120"/>
            <a:ext cx="4184035" cy="4700241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</a:t>
            </a:r>
            <a:r>
              <a:rPr lang="ru-RU" sz="2300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это организация, которая предоставляет пользователям доступ к ЭФУ, выпущенным различными издательствами.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Все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вопросы закупки и технической поддержки пользователей находятся в ведении </a:t>
            </a:r>
            <a:r>
              <a:rPr lang="ru-R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с которым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заключила договор на предоставление услуг по работе с ЭФУ.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  Как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правило,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агрегатор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также предоставляет оболочку (компьютерную программу) для работы с выбранными ЭФУ.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9970" y="1524001"/>
            <a:ext cx="4184034" cy="451736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ЭФУ под оболочками разных </a:t>
            </a:r>
            <a:r>
              <a:rPr lang="ru-RU" sz="2800" b="1" dirty="0" smtClean="0">
                <a:solidFill>
                  <a:srgbClr val="FF0000"/>
                </a:solidFill>
              </a:rPr>
              <a:t>АГРЕГАТОРОВ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300" b="1" dirty="0" smtClean="0">
                <a:solidFill>
                  <a:srgbClr val="7030A0"/>
                </a:solidFill>
              </a:rPr>
              <a:t>АЗБУКА</a:t>
            </a:r>
          </a:p>
          <a:p>
            <a:pPr algn="ctr">
              <a:buNone/>
            </a:pPr>
            <a:endParaRPr lang="ru-RU" sz="33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300" b="1" dirty="0" smtClean="0">
                <a:solidFill>
                  <a:srgbClr val="7030A0"/>
                </a:solidFill>
              </a:rPr>
              <a:t>ОРФОГРАФ </a:t>
            </a:r>
          </a:p>
          <a:p>
            <a:pPr algn="ctr">
              <a:buNone/>
            </a:pPr>
            <a:r>
              <a:rPr lang="ru-RU" sz="2600" dirty="0" smtClean="0"/>
              <a:t>Всю необходимую техническую поддержку пользователям ЭФУ оказывают </a:t>
            </a:r>
            <a:r>
              <a:rPr lang="ru-RU" sz="2600" dirty="0" err="1" smtClean="0"/>
              <a:t>агрегаторы</a:t>
            </a:r>
            <a:r>
              <a:rPr lang="ru-RU" sz="2600" dirty="0" smtClean="0"/>
              <a:t> – организации, обеспечивающие доступ пользователей к ЭФУ различных издательств.</a:t>
            </a:r>
          </a:p>
          <a:p>
            <a:endParaRPr lang="ru-RU" sz="33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4481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8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3132"/>
            <a:ext cx="8596668" cy="926276"/>
          </a:xfrm>
        </p:spPr>
        <p:txBody>
          <a:bodyPr/>
          <a:lstStyle/>
          <a:p>
            <a:pPr algn="ctr"/>
            <a:r>
              <a:rPr lang="ru-RU" b="1" dirty="0" smtClean="0"/>
              <a:t>Издательство + </a:t>
            </a:r>
            <a:r>
              <a:rPr lang="ru-RU" b="1" dirty="0" err="1" smtClean="0"/>
              <a:t>агрегатор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199408"/>
            <a:ext cx="5865970" cy="519268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Издательство</a:t>
            </a:r>
            <a:r>
              <a:rPr lang="ru-RU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Как провести урок? </a:t>
            </a:r>
            <a:endParaRPr lang="ru-RU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исследовательскую и проектную деятельность? Как повысить мотивацию с использованием ЭФУ? </a:t>
            </a:r>
            <a:endParaRPr lang="ru-RU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информационные и интерактивные ресурсы ЭФУ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Как составить поурочное планирование? </a:t>
            </a:r>
            <a:endParaRPr lang="ru-RU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Агрегатор</a:t>
            </a:r>
            <a:r>
              <a:rPr lang="ru-RU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9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запустить и организовать работу платформы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Как выдать учебники школьникам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Как контролировать срок и количество лицензий? </a:t>
            </a:r>
            <a:endParaRPr lang="ru-RU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делать при переходе ребенка в другую школу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Куда обращаться, если возникли технические сложности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6" name="Содержимое 5" descr="file63o6hnpy4rlaal2c9e6_800_4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33069" y="1824053"/>
            <a:ext cx="4184650" cy="3143718"/>
          </a:xfrm>
        </p:spPr>
      </p:pic>
    </p:spTree>
    <p:extLst>
      <p:ext uri="{BB962C8B-B14F-4D97-AF65-F5344CB8AC3E}">
        <p14:creationId xmlns:p14="http://schemas.microsoft.com/office/powerpoint/2010/main" val="24335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79248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Актуальные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9532"/>
            <a:ext cx="10515600" cy="5399314"/>
          </a:xfrm>
        </p:spPr>
        <p:txBody>
          <a:bodyPr>
            <a:normAutofit/>
          </a:bodyPr>
          <a:lstStyle/>
          <a:p>
            <a:r>
              <a:rPr lang="ru-RU" b="1" dirty="0"/>
              <a:t>Наличие, доступность и вариативность учебников в электронной </a:t>
            </a:r>
            <a:r>
              <a:rPr lang="ru-RU" b="1" dirty="0" smtClean="0"/>
              <a:t>форме.</a:t>
            </a:r>
            <a:endParaRPr lang="ru-RU" b="1" dirty="0"/>
          </a:p>
          <a:p>
            <a:r>
              <a:rPr lang="ru-RU" b="1" dirty="0"/>
              <a:t>Доступность и надежность пользовательских </a:t>
            </a:r>
            <a:r>
              <a:rPr lang="ru-RU" b="1" dirty="0" smtClean="0"/>
              <a:t>устройств</a:t>
            </a:r>
            <a:endParaRPr lang="ru-RU" b="1" dirty="0"/>
          </a:p>
          <a:p>
            <a:r>
              <a:rPr lang="ru-RU" b="1" dirty="0"/>
              <a:t>Слабое развитие вспомогательной инфраструктуры в учебных </a:t>
            </a:r>
            <a:r>
              <a:rPr lang="ru-RU" b="1" dirty="0" smtClean="0"/>
              <a:t>заведениях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– точки </a:t>
            </a:r>
            <a:r>
              <a:rPr lang="ru-RU" b="1" dirty="0" smtClean="0"/>
              <a:t>для   зарядки </a:t>
            </a:r>
            <a:r>
              <a:rPr lang="ru-RU" b="1" dirty="0"/>
              <a:t>устройств, </a:t>
            </a:r>
            <a:r>
              <a:rPr lang="ru-RU" b="1" dirty="0" smtClean="0"/>
              <a:t>интернета, </a:t>
            </a:r>
            <a:r>
              <a:rPr lang="ru-RU" b="1" dirty="0"/>
              <a:t>точки доступа </a:t>
            </a:r>
            <a:r>
              <a:rPr lang="ru-RU" b="1" dirty="0" err="1" smtClean="0"/>
              <a:t>wi-fi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возможность управления   устройствами </a:t>
            </a:r>
            <a:r>
              <a:rPr lang="ru-RU" b="1" dirty="0"/>
              <a:t>в </a:t>
            </a:r>
            <a:r>
              <a:rPr lang="ru-RU" b="1" dirty="0" smtClean="0"/>
              <a:t>классе.</a:t>
            </a:r>
            <a:endParaRPr lang="ru-RU" b="1" dirty="0"/>
          </a:p>
          <a:p>
            <a:r>
              <a:rPr lang="ru-RU" b="1" dirty="0"/>
              <a:t>Вместе с учебником в электронной форме должны создаваться и электронные УМК,</a:t>
            </a:r>
          </a:p>
          <a:p>
            <a:pPr marL="0" indent="0">
              <a:buNone/>
            </a:pPr>
            <a:r>
              <a:rPr lang="ru-RU" b="1" dirty="0" smtClean="0"/>
              <a:t>     позволяющие </a:t>
            </a:r>
            <a:r>
              <a:rPr lang="ru-RU" b="1" dirty="0"/>
              <a:t>вести полноценное </a:t>
            </a:r>
            <a:r>
              <a:rPr lang="ru-RU" b="1" dirty="0" smtClean="0"/>
              <a:t>преподавание.</a:t>
            </a:r>
            <a:endParaRPr lang="ru-RU" b="1" dirty="0"/>
          </a:p>
          <a:p>
            <a:r>
              <a:rPr lang="ru-RU" b="1" dirty="0"/>
              <a:t>Должна быть реализована стыковка с LMS (электронные дневники</a:t>
            </a:r>
            <a:r>
              <a:rPr lang="ru-RU" b="1" dirty="0" smtClean="0"/>
              <a:t>).</a:t>
            </a:r>
            <a:endParaRPr lang="ru-RU" b="1" dirty="0"/>
          </a:p>
          <a:p>
            <a:r>
              <a:rPr lang="ru-RU" b="1" dirty="0"/>
              <a:t>Ограниченность бюджетов при одновременной </a:t>
            </a:r>
            <a:r>
              <a:rPr lang="ru-RU" b="1" dirty="0" smtClean="0"/>
              <a:t>закупке  учебников </a:t>
            </a:r>
            <a:r>
              <a:rPr lang="ru-RU" b="1" dirty="0"/>
              <a:t>в бумажной и электронной </a:t>
            </a:r>
            <a:r>
              <a:rPr lang="ru-RU" b="1" dirty="0" smtClean="0"/>
              <a:t>формах.</a:t>
            </a:r>
            <a:endParaRPr lang="ru-RU" b="1" dirty="0"/>
          </a:p>
          <a:p>
            <a:r>
              <a:rPr lang="ru-RU" b="1" dirty="0"/>
              <a:t>Отсутствие опыта создания и использования массового электронного контента,</a:t>
            </a:r>
          </a:p>
          <a:p>
            <a:pPr marL="0" indent="0">
              <a:buNone/>
            </a:pPr>
            <a:r>
              <a:rPr lang="ru-RU" b="1" dirty="0" smtClean="0"/>
              <a:t>    отработанных </a:t>
            </a:r>
            <a:r>
              <a:rPr lang="ru-RU" b="1" dirty="0"/>
              <a:t>процессов по его реализации, доставке и </a:t>
            </a:r>
            <a:r>
              <a:rPr lang="ru-RU" b="1" dirty="0" smtClean="0"/>
              <a:t>контролю.</a:t>
            </a:r>
            <a:endParaRPr lang="ru-RU" b="1" dirty="0"/>
          </a:p>
          <a:p>
            <a:r>
              <a:rPr lang="ru-RU" b="1" dirty="0"/>
              <a:t>Отсутствие опыта по контролю массового использования цифровых устройств в </a:t>
            </a:r>
            <a:r>
              <a:rPr lang="ru-RU" b="1" dirty="0" smtClean="0"/>
              <a:t>школе.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0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277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bat" pitchFamily="2" charset="0"/>
              </a:rPr>
              <a:t>СПАСИБО ЗА  ВНИМАНИЕ</a:t>
            </a:r>
            <a:r>
              <a:rPr lang="en-US" sz="6000" b="1" dirty="0" smtClean="0">
                <a:latin typeface="Arbat" pitchFamily="2" charset="0"/>
              </a:rPr>
              <a:t>!</a:t>
            </a:r>
            <a:endParaRPr lang="ru-RU" sz="6000" b="1" dirty="0"/>
          </a:p>
        </p:txBody>
      </p:sp>
      <p:pic>
        <p:nvPicPr>
          <p:cNvPr id="7" name="Содержимое 6" descr="c4a29ec2d4a7b8af5a3feb0c0c749b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31616">
            <a:off x="737901" y="1968136"/>
            <a:ext cx="4147676" cy="27665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Содержимое 8" descr="deti-s-noutbuk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00396">
            <a:off x="5516246" y="2124892"/>
            <a:ext cx="4289606" cy="273142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1545">
            <a:off x="7023344" y="4815432"/>
            <a:ext cx="1343905" cy="1459210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8458">
            <a:off x="1741762" y="4617430"/>
            <a:ext cx="1403050" cy="1519759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32" y="4938093"/>
            <a:ext cx="2581342" cy="1720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21689" cy="6528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в виртуальность                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9776">
            <a:off x="2448022" y="2717792"/>
            <a:ext cx="1357755" cy="194524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72" y="5016984"/>
            <a:ext cx="1743099" cy="164461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1" y="2968037"/>
            <a:ext cx="1767361" cy="18287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658">
            <a:off x="312215" y="1398832"/>
            <a:ext cx="3496010" cy="12752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61" y="3425827"/>
            <a:ext cx="2438349" cy="1960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8" y="340491"/>
            <a:ext cx="2953988" cy="2363190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3947513" y="4367021"/>
            <a:ext cx="13675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9971402">
            <a:off x="7854541" y="4053975"/>
            <a:ext cx="1248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>
            <a:off x="8035321" y="2514757"/>
            <a:ext cx="2861953" cy="11756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соответствии с 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9303" y="1428206"/>
            <a:ext cx="4754879" cy="46131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Методологической основой ФГОС является </a:t>
            </a:r>
            <a:r>
              <a:rPr lang="ru-RU" sz="2400" b="1" dirty="0" err="1" smtClean="0"/>
              <a:t>системно-деятельностный</a:t>
            </a:r>
            <a:r>
              <a:rPr lang="ru-RU" sz="2400" b="1" dirty="0" smtClean="0"/>
              <a:t> подход</a:t>
            </a:r>
            <a:r>
              <a:rPr lang="ru-RU" sz="2400" dirty="0" smtClean="0"/>
              <a:t>, позволяющий реализовать современные стратегии обучения с использованием </a:t>
            </a:r>
            <a:r>
              <a:rPr lang="ru-RU" sz="2400" b="1" i="1" dirty="0" smtClean="0">
                <a:solidFill>
                  <a:srgbClr val="7030A0"/>
                </a:solidFill>
              </a:rPr>
              <a:t>информационных и коммуникационных технологий   ( ИКТ)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*</a:t>
            </a:r>
            <a:endParaRPr lang="ru-RU" dirty="0"/>
          </a:p>
        </p:txBody>
      </p:sp>
      <p:pic>
        <p:nvPicPr>
          <p:cNvPr id="1027" name="Picture 3" descr="C:\Users\GTA\AppData\Local\Microsoft\Windows\Temporary Internet Files\Content.IE5\4YBTV8G0\gigabyte_s1081_windows_tablet_pc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7657" y="1149532"/>
            <a:ext cx="3913051" cy="29347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666089">
            <a:off x="5408022" y="3779519"/>
            <a:ext cx="3735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Развитие ИКТ позволяет широко применять на уроках</a:t>
            </a:r>
          </a:p>
          <a:p>
            <a:r>
              <a:rPr lang="ru-RU" b="1" dirty="0" smtClean="0"/>
              <a:t>электронные учебники, планшеты, ноутбуки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Нормативное обоснование введения в образовательный процесс электронных форм учебников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Федеральный закон РФ "Об образовании в Российской Федерации» N 273-ФЗ от 29.12.2012. Статья 16 «Реализация образовательных программ с применением электронного обучения и дистанционных образовательных технологий» </a:t>
            </a:r>
            <a:endParaRPr lang="ru-RU" dirty="0"/>
          </a:p>
          <a:p>
            <a:r>
              <a:rPr lang="ru-RU" b="0" i="0" u="none" strike="noStrike" baseline="0" dirty="0" smtClean="0"/>
              <a:t> </a:t>
            </a:r>
            <a:r>
              <a:rPr lang="ru-RU" dirty="0"/>
              <a:t>Предоставляется возможность образовательным организациям применять </a:t>
            </a:r>
            <a:r>
              <a:rPr lang="ru-RU" b="1" dirty="0"/>
              <a:t>электронное обучение </a:t>
            </a:r>
            <a:r>
              <a:rPr lang="ru-RU" dirty="0"/>
              <a:t>и дистанционные образовательные технологии при реализации образовательных программ; </a:t>
            </a:r>
          </a:p>
          <a:p>
            <a:r>
              <a:rPr lang="ru-RU" b="0" i="0" u="none" strike="noStrike" baseline="0" dirty="0" smtClean="0"/>
              <a:t> </a:t>
            </a:r>
            <a:r>
              <a:rPr lang="ru-RU" dirty="0"/>
              <a:t>Указывается необходимость создания информационно-образовательной среды, включающей в себя </a:t>
            </a:r>
            <a:r>
              <a:rPr lang="ru-RU" b="1" dirty="0"/>
              <a:t>электронные информационные ресурсы, электронные образовательные ресурсы</a:t>
            </a:r>
            <a:r>
              <a:rPr lang="ru-RU" dirty="0"/>
              <a:t>, совокупность информационных технологий, телекоммуникационных технологий, соответствующих технологических средств;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6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337" y="627017"/>
            <a:ext cx="8596668" cy="8795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Федеральный закон от 29 декабря 2012 г. № 273</a:t>
            </a:r>
            <a:br>
              <a:rPr lang="ru-RU" sz="27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«Об образовании в Российской Федерации»</a:t>
            </a:r>
            <a:r>
              <a:rPr lang="ru-RU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06583"/>
            <a:ext cx="8596668" cy="48332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Статья 18. Печатные и электронные образовательные и информационные ресурсы</a:t>
            </a:r>
          </a:p>
          <a:p>
            <a:pPr marL="0"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 организациях, осуществляющих образовательную деятельность, в целях обеспечения реализации образовательных программ формируются библиотеки, в том числе цифровые (электронные) библиотеки, обеспечивающие доступ к профессиональным базам данных, информационным справочным и поисковым системам, а также иным информационным ресурсам.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Библиотечный фонд должен быть укомплектован печатными и (или) электронными учебными изданиями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(включая учебники и учебные пособия), методическими и периодическими изданиями по всем входящим в реализуемые основные образовательные программы учебным предметам, курсам, дисциплинам (модулям).</a:t>
            </a:r>
          </a:p>
          <a:p>
            <a:pPr marL="0"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Нормы обеспеченности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образовательной деятельности учебными изданиями в расчете на одного обучающегося по основной образовательной программе устанавливаются соответствующими федеральными государственными образовательными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стандартами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для использования при реализации указанных образовательных программ выбирают:</a:t>
            </a:r>
          </a:p>
          <a:p>
            <a:pPr marL="0"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числа входящих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перечень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образования;</a:t>
            </a:r>
          </a:p>
          <a:p>
            <a:pPr marL="0" indent="361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учебные пособия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выпущенные организациями, входящими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перечень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организаций,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Норма обеспеченности учебными изданиями </a:t>
            </a:r>
            <a:r>
              <a:rPr lang="ru-RU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1724297"/>
            <a:ext cx="4184035" cy="4317064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соответствии с ФГОС норма обеспеченности образовательной деятельности учебными изданиями определяется исходя из расчета: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менее одного учебника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печатной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электронной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достаточного для освоения программы учебного предмета на каждого обучающегося по каждому учебному предмету, входящему в обязательную часть учебного плана основной образовательной программы основного общего образования;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менее одного учебника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печатной и (или) электронной форме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учебного пособия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достаточного для освоения программы учебного предмета на каждого обучающегося по каждому учебному предмету, входящему в часть, формируемую участниками образовательных отношений, учебного плана основной образовательной программы основного общего образования</a:t>
            </a:r>
            <a:endParaRPr lang="ru-RU" dirty="0"/>
          </a:p>
        </p:txBody>
      </p:sp>
      <p:pic>
        <p:nvPicPr>
          <p:cNvPr id="5" name="Содержимое 4" descr="RIAN_00874083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94623" y="2201326"/>
            <a:ext cx="4184650" cy="2789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apkpro.ru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1087"/>
            <a:ext cx="8596668" cy="443027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поручению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ФГОАУ АПК и ППРО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приступило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осуществлению функций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организационно-методического координатора перехода общеобразовательных организаций на одновременное использование бумажных и электронных форм учебников и учебных пособий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реализации основных образовательных программ и запускает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«горячую линию» (информация на сайте apkpro.ru).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числе, в 2015 году АПК и ППРО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предусматривается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серии семинаров-совещаний во всех федеральных округах Российской Федерации».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по  внедрению ЭФУ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612933"/>
              </p:ext>
            </p:extLst>
          </p:nvPr>
        </p:nvGraphicFramePr>
        <p:xfrm>
          <a:off x="383177" y="1436915"/>
          <a:ext cx="9170125" cy="460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9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598</TotalTime>
  <Words>1971</Words>
  <Application>Microsoft Office PowerPoint</Application>
  <PresentationFormat>Широкоэкранный</PresentationFormat>
  <Paragraphs>184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Adobe Ming Std L</vt:lpstr>
      <vt:lpstr>Aharoni</vt:lpstr>
      <vt:lpstr>Arabic Typesetting</vt:lpstr>
      <vt:lpstr>Arbat</vt:lpstr>
      <vt:lpstr>Arial</vt:lpstr>
      <vt:lpstr>Arial Black</vt:lpstr>
      <vt:lpstr>PT Sans</vt:lpstr>
      <vt:lpstr>Tahoma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*</vt:lpstr>
      <vt:lpstr>Шаг в виртуальность                  </vt:lpstr>
      <vt:lpstr>В соответствии с ФГОС</vt:lpstr>
      <vt:lpstr>Нормативное обоснование введения в образовательный процесс электронных форм учебников</vt:lpstr>
      <vt:lpstr>Федеральный закон от 29 декабря 2012 г. № 273  «Об образовании в Российской Федерации» </vt:lpstr>
      <vt:lpstr>Норма обеспеченности учебными изданиями  </vt:lpstr>
      <vt:lpstr>apkpro.ru</vt:lpstr>
      <vt:lpstr>Взаимодействие по  внедрению ЭФУ</vt:lpstr>
      <vt:lpstr>Общее понятие «электронный учебник»</vt:lpstr>
      <vt:lpstr>ВИДЫ ЭЛЕКТРОННОГО КОНТЕНТА </vt:lpstr>
      <vt:lpstr>С 2015г.обязательное условие для включения учебника в ФП - наличие электронной формы</vt:lpstr>
      <vt:lpstr>Что такое ЭФУ?</vt:lpstr>
      <vt:lpstr>Функции   ЭФУ</vt:lpstr>
      <vt:lpstr>Чем ЭФУ отличается от электронных приложений к печатным учебникам? </vt:lpstr>
      <vt:lpstr>Наименования ЭОР   </vt:lpstr>
      <vt:lpstr>Требования к электронному учебнику </vt:lpstr>
      <vt:lpstr>Требования к уровню ИКТ-умений и навыков учителей </vt:lpstr>
      <vt:lpstr>Бумажный или электронный?</vt:lpstr>
      <vt:lpstr>Перечень нормативных документов по использованию электронных учебников </vt:lpstr>
      <vt:lpstr>Сан-Пин, ГОСТЫ</vt:lpstr>
      <vt:lpstr>Как можно приобрести ЭФУ? </vt:lpstr>
      <vt:lpstr>Кто такой «агрегатор»?</vt:lpstr>
      <vt:lpstr>Издательство + агрегатор</vt:lpstr>
      <vt:lpstr>Актуальные проблемы</vt:lpstr>
      <vt:lpstr>СПАСИБО ЗА 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И. Пилясова</dc:creator>
  <cp:lastModifiedBy>Галина И. Пилясова</cp:lastModifiedBy>
  <cp:revision>128</cp:revision>
  <cp:lastPrinted>2015-09-25T07:19:36Z</cp:lastPrinted>
  <dcterms:created xsi:type="dcterms:W3CDTF">2015-09-18T08:47:52Z</dcterms:created>
  <dcterms:modified xsi:type="dcterms:W3CDTF">2015-09-28T07:14:50Z</dcterms:modified>
</cp:coreProperties>
</file>